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E0E91-3189-46AE-9EDD-74C15D3E5E79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3061-460C-4D09-9E16-F5EF96909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www.bing.com/images/search?q=ethical&amp;view=detail&amp;id=3D514D3359C6F0E0C62329B634A1E87DB03F4E27&amp;first=0&amp;FORM=IDFRIR" TargetMode="External"/><Relationship Id="rId7" Type="http://schemas.openxmlformats.org/officeDocument/2006/relationships/hyperlink" Target="http://www.bing.com/images/search?q=ethical&amp;view=detail&amp;id=FAC7F234DAE5F46A60FEA050275A8DAE52E97185&amp;first=0&amp;FORM=IDFRIR" TargetMode="External"/><Relationship Id="rId2" Type="http://schemas.openxmlformats.org/officeDocument/2006/relationships/hyperlink" Target="http://www.kingdomcoffee.co.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www.bing.com/images/search?q=ethical&amp;view=detail&amp;id=2C4B76F6369AD2BFF5FD0A0AF38ADAC3338F2216&amp;first=0&amp;FORM=IDFRIR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bing.com/images/search?q=facilitate+learning&amp;view=detail&amp;id=4D7BAE4A7CB9EC880E876BA31660CC1C67467019&amp;first=0&amp;FORM=IDFRI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atcom.org/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bing.com/images/search?q=facilitate+learning&amp;view=detail&amp;id=16DF43BF9D01D77ED78A96EC561B88B8D8DBCDF5&amp;first=0&amp;FORM=IDFRIR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improving+performance&amp;view=detail&amp;id=1D00888B5FBEA8C5537D0CDA6BDC87B0838BE5DF&amp;first=30&amp;FORM=IDFRIR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www.performint.com/" TargetMode="External"/><Relationship Id="rId12" Type="http://schemas.openxmlformats.org/officeDocument/2006/relationships/image" Target="../media/image10.jpeg"/><Relationship Id="rId2" Type="http://schemas.openxmlformats.org/officeDocument/2006/relationships/hyperlink" Target="http://www.bing.com/images/search?q=improving+performance&amp;view=detail&amp;id=1C3FFE3331095CAEFD5424A2528F3E652913F64A&amp;first=120&amp;FORM=IDFRI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hyperlink" Target="http://www.bing.com/images/search?q=improving+performance&amp;view=detail&amp;id=389F1B4D17DDD7E5CEA1A0F433D8137A8BBB8B4A&amp;first=120&amp;FORM=IDFRIR" TargetMode="External"/><Relationship Id="rId5" Type="http://schemas.openxmlformats.org/officeDocument/2006/relationships/hyperlink" Target="http://www.bing.com/images/search?q=improving+performance&amp;view=detail&amp;id=E11480DD6E8BBD9792DA0EBFE9F6B08B28EA2B33&amp;first=0&amp;FORM=IDFRIR" TargetMode="External"/><Relationship Id="rId10" Type="http://schemas.openxmlformats.org/officeDocument/2006/relationships/hyperlink" Target="http://www.fennassociates.com/" TargetMode="External"/><Relationship Id="rId4" Type="http://schemas.openxmlformats.org/officeDocument/2006/relationships/hyperlink" Target="http://www.thankq.co.uk/" TargetMode="Externa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interiordecorator.com/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bing.com/images/search?q=creating&amp;view=detail&amp;id=B470DD3D514A16DC2C2200DF49EFC2278A616354&amp;first=120&amp;FORM=IDFRI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ing.com/images/search?q=creating&amp;view=detail&amp;id=B8E006967D1EACFFB7A8FC1098830964F934FA87&amp;first=300&amp;FORM=IDFRIR" TargetMode="External"/><Relationship Id="rId5" Type="http://schemas.openxmlformats.org/officeDocument/2006/relationships/image" Target="../media/image12.jpeg"/><Relationship Id="rId10" Type="http://schemas.openxmlformats.org/officeDocument/2006/relationships/hyperlink" Target="http://www.google.com/imgres?q=creating&amp;hl=en&amp;biw=1280&amp;bih=843&amp;gbv=2&amp;tbm=isch&amp;tbnid=R45v1xZ0ibC2nM:&amp;imgrefurl=http://dreamhousewebsolutions.net/creating-ideas-using-the-scamper-mnemonic/&amp;docid=NJD8ueAHDSgkBM&amp;w=500&amp;h=375&amp;ei=2sN5TvKNFsKftweIqJnwDw&amp;zoom=1&amp;iact=hc&amp;vpx=312&amp;vpy=158&amp;dur=2016&amp;hovh=194&amp;hovw=259&amp;tx=5&amp;ty=216&amp;page=6&amp;tbnh=139&amp;tbnw=185&amp;start=115&amp;ndsp=24&amp;ved=1t:429,r:19,s:115" TargetMode="External"/><Relationship Id="rId4" Type="http://schemas.openxmlformats.org/officeDocument/2006/relationships/hyperlink" Target="http://www.bing.com/images/search?q=creating&amp;view=detail&amp;id=205168247BC5824DEF6CDB7CEC8BD1FAFCD8A5F4&amp;first=120&amp;FORM=IDFRIR" TargetMode="External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ng.com/images/search?q=using&amp;view=detail&amp;id=D0A30CC5B79C049FD5ECE696BDA1CEFD5B8E8463&amp;first=0&amp;FORM=IDFRIR" TargetMode="External"/><Relationship Id="rId3" Type="http://schemas.openxmlformats.org/officeDocument/2006/relationships/image" Target="../media/image15.jpeg"/><Relationship Id="rId7" Type="http://schemas.openxmlformats.org/officeDocument/2006/relationships/hyperlink" Target="http://www.old-picture.com/" TargetMode="External"/><Relationship Id="rId12" Type="http://schemas.openxmlformats.org/officeDocument/2006/relationships/hyperlink" Target="http://www.123rf.com/" TargetMode="External"/><Relationship Id="rId2" Type="http://schemas.openxmlformats.org/officeDocument/2006/relationships/hyperlink" Target="http://www.bing.com/images/search?q=using&amp;view=detail&amp;id=BC7A4EC4FD1019B92D40CE3EA720A6D104B0D54B&amp;first=0&amp;FORM=IDFRI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18.jpeg"/><Relationship Id="rId5" Type="http://schemas.openxmlformats.org/officeDocument/2006/relationships/hyperlink" Target="http://www.bing.com/images/search?q=using&amp;view=detail&amp;id=FE14C83380E3A76A9352C7009C3E5C4C0086E1DA&amp;first=0&amp;FORM=IDFRIR" TargetMode="External"/><Relationship Id="rId10" Type="http://schemas.openxmlformats.org/officeDocument/2006/relationships/hyperlink" Target="http://www.bing.com/images/search?q=using&amp;view=detail&amp;id=C37604403829FC6B5DCA298AF66377F88997574A&amp;first=60&amp;FORM=IDFRIR" TargetMode="External"/><Relationship Id="rId4" Type="http://schemas.openxmlformats.org/officeDocument/2006/relationships/hyperlink" Target="http://www.imageof.net/" TargetMode="External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9.jpeg"/><Relationship Id="rId7" Type="http://schemas.openxmlformats.org/officeDocument/2006/relationships/hyperlink" Target="http://www.bing.com/images/search?q=managing&amp;view=detail&amp;id=CA46E74F402B60B9B01D3B918B75A86F4D625FE4&amp;first=0&amp;FORM=IDFRIR" TargetMode="External"/><Relationship Id="rId2" Type="http://schemas.openxmlformats.org/officeDocument/2006/relationships/hyperlink" Target="http://www.bing.com/images/search?q=managing&amp;view=detail&amp;id=2CD718C8B47B32115010310C14DF6D31729C955B&amp;first=0&amp;FORM=IDFRI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mpletetrainer.co.uk/" TargetMode="External"/><Relationship Id="rId5" Type="http://schemas.openxmlformats.org/officeDocument/2006/relationships/image" Target="../media/image20.jpeg"/><Relationship Id="rId10" Type="http://schemas.openxmlformats.org/officeDocument/2006/relationships/image" Target="../media/image22.jpeg"/><Relationship Id="rId4" Type="http://schemas.openxmlformats.org/officeDocument/2006/relationships/hyperlink" Target="http://www.bing.com/images/search?q=managing&amp;view=detail&amp;id=FF78E0762EC48009886E0066448CD2357452C958&amp;first=0&amp;FORM=IDFRIR" TargetMode="External"/><Relationship Id="rId9" Type="http://schemas.openxmlformats.org/officeDocument/2006/relationships/hyperlink" Target="http://www.bing.com/images/search?q=managing&amp;view=detail&amp;id=29F57BDD56DE90F180E06B739FCB1ED9FC7A43EF&amp;first=120&amp;FORM=IDFRI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q=process&amp;hl=en&amp;biw=1280&amp;bih=843&amp;gbv=2&amp;tbm=isch&amp;tbnid=_5pQDmztf9m9oM:&amp;imgrefurl=http://www.mos.org/eie/engineering_design.php&amp;docid=TCxkP9-spVNT7M&amp;w=1078&amp;h=763&amp;ei=9sV5TvixDZG5tgemtZnlDw&amp;zoom=1&amp;iact=hc&amp;vpx=357&amp;vpy=191&amp;dur=2562&amp;hovh=189&amp;hovw=267&amp;tx=131&amp;ty=212&amp;page=1&amp;tbnh=131&amp;tbnw=185&amp;start=0&amp;ndsp=24&amp;ved=1t:429,r:1,s:0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29.jpeg"/><Relationship Id="rId3" Type="http://schemas.openxmlformats.org/officeDocument/2006/relationships/hyperlink" Target="http://www.google.com/imgres?q=resources&amp;hl=en&amp;biw=1280&amp;bih=843&amp;gbv=2&amp;tbm=isch&amp;tbnid=Q_L0ULyCloGcoM:&amp;imgrefurl=http://keep3.sjfc.edu/students/amr06221/e-port/Resources.htm&amp;docid=a4d_zPNERlKgXM&amp;w=367&amp;h=318&amp;ei=_sZ5TouoOoW6tgePpKH1Dw&amp;zoom=1&amp;iact=hc&amp;vpx=185&amp;vpy=184&amp;dur=1609&amp;hovh=209&amp;hovw=241&amp;tx=108&amp;ty=231&amp;page=1&amp;tbnh=151&amp;tbnw=174&amp;start=0&amp;ndsp=23&amp;ved=1t:429,r:0,s:0" TargetMode="External"/><Relationship Id="rId7" Type="http://schemas.openxmlformats.org/officeDocument/2006/relationships/hyperlink" Target="http://www.google.com/imgres?q=resources&amp;hl=en&amp;biw=1280&amp;bih=843&amp;gbv=2&amp;tbm=isch&amp;tbnid=DmG46FHb2VQ_BM:&amp;imgrefurl=http://www.almightydad.com/language-learning-2/learning-german-week-12-finding-more-resources&amp;docid=bBPtYn-NzooxdM&amp;w=361&amp;h=337&amp;ei=_sZ5TouoOoW6tgePpKH1Dw&amp;zoom=1&amp;iact=hc&amp;vpx=373&amp;vpy=152&amp;dur=1125&amp;hovh=217&amp;hovw=232&amp;tx=132&amp;ty=238&amp;page=1&amp;tbnh=139&amp;tbnw=149&amp;start=0&amp;ndsp=23&amp;ved=1t:429,r:12,s:0" TargetMode="External"/><Relationship Id="rId12" Type="http://schemas.openxmlformats.org/officeDocument/2006/relationships/hyperlink" Target="http://www.bing.com/images/search?q=resources&amp;view=detail&amp;id=B997ED19ACFA8FB1C3E4A30E8AC444421E617222&amp;first=0&amp;FORM=IDFRIR" TargetMode="Externa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hyperlink" Target="http://www.google.com/imgres?q=resources&amp;hl=en&amp;biw=1280&amp;bih=843&amp;gbv=2&amp;tbm=isch&amp;tbnid=zM9Q9pB8sKu97M:&amp;imgrefurl=http://www.optionstradingclub.com/resources/&amp;docid=uBVv2tEWMnY1rM&amp;w=322&amp;h=307&amp;ei=_sZ5TouoOoW6tgePpKH1Dw&amp;zoom=1&amp;iact=hc&amp;vpx=1004&amp;vpy=321&amp;dur=1500&amp;hovh=219&amp;hovw=230&amp;tx=119&amp;ty=239&amp;page=4&amp;tbnh=149&amp;tbnw=108&amp;start=68&amp;ndsp=21&amp;ved=1t:429,r:10,s:68" TargetMode="External"/><Relationship Id="rId5" Type="http://schemas.openxmlformats.org/officeDocument/2006/relationships/hyperlink" Target="http://www.google.com/imgres?q=resources&amp;hl=en&amp;biw=1280&amp;bih=843&amp;gbv=2&amp;tbm=isch&amp;tbnid=iQOq-OvsFcLc1M:&amp;imgrefurl=http://www.algiz.eu/Human_Resources_Management-English&amp;docid=wfxr7cDPhLzvYM&amp;w=591&amp;h=448&amp;ei=_sZ5TouoOoW6tgePpKH1Dw&amp;zoom=1&amp;iact=hc&amp;vpx=181&amp;vpy=498&amp;dur=1438&amp;hovh=195&amp;hovw=258&amp;tx=171&amp;ty=215&amp;page=1&amp;tbnh=139&amp;tbnw=184&amp;start=0&amp;ndsp=23&amp;ved=1t:429,r:11,s:0" TargetMode="External"/><Relationship Id="rId10" Type="http://schemas.openxmlformats.org/officeDocument/2006/relationships/image" Target="../media/image28.jpeg"/><Relationship Id="rId4" Type="http://schemas.openxmlformats.org/officeDocument/2006/relationships/image" Target="../media/image25.jpeg"/><Relationship Id="rId9" Type="http://schemas.openxmlformats.org/officeDocument/2006/relationships/hyperlink" Target="http://www.google.com/imgres?q=resources&amp;hl=en&amp;biw=1280&amp;bih=843&amp;gbv=2&amp;tbm=isch&amp;tbnid=TwK-yZKVjTPvbM:&amp;imgrefurl=http://crown.ucsc.edu/advising/resources.html&amp;docid=7XIL1IttnH_wtM&amp;w=393&amp;h=305&amp;ei=_sZ5TouoOoW6tgePpKH1Dw&amp;zoom=1&amp;iact=hc&amp;vpx=782&amp;vpy=175&amp;dur=1282&amp;hovh=198&amp;hovw=255&amp;tx=134&amp;ty=225&amp;page=4&amp;tbnh=141&amp;tbnw=197&amp;start=68&amp;ndsp=21&amp;ved=1t:429,r:3,s:68" TargetMode="External"/><Relationship Id="rId14" Type="http://schemas.openxmlformats.org/officeDocument/2006/relationships/hyperlink" Target="http://www.med.navy.mi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/>
              <a:t>"Educational technology is the study and </a:t>
            </a:r>
            <a:r>
              <a:rPr lang="en-US" sz="2400" i="1" dirty="0"/>
              <a:t>ethical practice</a:t>
            </a:r>
            <a:r>
              <a:rPr lang="en-US" sz="2400" dirty="0"/>
              <a:t> of </a:t>
            </a:r>
            <a:r>
              <a:rPr lang="en-US" sz="2400" i="1" dirty="0"/>
              <a:t>facilitating learning</a:t>
            </a:r>
            <a:r>
              <a:rPr lang="en-US" sz="2400" dirty="0"/>
              <a:t> and </a:t>
            </a:r>
            <a:r>
              <a:rPr lang="en-US" sz="2400" i="1" dirty="0"/>
              <a:t>improving performance</a:t>
            </a:r>
            <a:r>
              <a:rPr lang="en-US" sz="2400" dirty="0"/>
              <a:t> by </a:t>
            </a:r>
            <a:r>
              <a:rPr lang="en-US" sz="2400" i="1" dirty="0"/>
              <a:t>creating</a:t>
            </a:r>
            <a:r>
              <a:rPr lang="en-US" sz="2400" dirty="0"/>
              <a:t>, </a:t>
            </a:r>
            <a:r>
              <a:rPr lang="en-US" sz="2400" i="1" dirty="0"/>
              <a:t>using</a:t>
            </a:r>
            <a:r>
              <a:rPr lang="en-US" sz="2400" dirty="0"/>
              <a:t>, and </a:t>
            </a:r>
            <a:r>
              <a:rPr lang="en-US" sz="2400" i="1" dirty="0"/>
              <a:t>managing</a:t>
            </a:r>
            <a:r>
              <a:rPr lang="en-US" sz="2400" dirty="0"/>
              <a:t> appropriate technological </a:t>
            </a:r>
            <a:r>
              <a:rPr lang="en-US" sz="2400" i="1" dirty="0"/>
              <a:t>processes</a:t>
            </a:r>
            <a:r>
              <a:rPr lang="en-US" sz="2400" dirty="0"/>
              <a:t> and </a:t>
            </a:r>
            <a:r>
              <a:rPr lang="en-US" sz="2400" i="1" dirty="0"/>
              <a:t>resources</a:t>
            </a:r>
            <a:r>
              <a:rPr lang="en-US" sz="2400" dirty="0"/>
              <a:t>" (</a:t>
            </a:r>
            <a:r>
              <a:rPr lang="en-US" sz="2400" dirty="0" err="1"/>
              <a:t>Januszewski</a:t>
            </a:r>
            <a:r>
              <a:rPr lang="en-US" sz="2400" dirty="0"/>
              <a:t> &amp; </a:t>
            </a:r>
            <a:r>
              <a:rPr lang="en-US" sz="2400" dirty="0" err="1"/>
              <a:t>Molenda</a:t>
            </a:r>
            <a:r>
              <a:rPr lang="en-US" sz="2400" dirty="0"/>
              <a:t>, 2008, p. 1). (Italics added for emphasis)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visual definition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609600" y="152400"/>
            <a:ext cx="8386191" cy="6124755"/>
            <a:chOff x="609600" y="152400"/>
            <a:chExt cx="8386191" cy="6124755"/>
          </a:xfrm>
        </p:grpSpPr>
        <p:sp>
          <p:nvSpPr>
            <p:cNvPr id="4" name="Rectangle 3"/>
            <p:cNvSpPr/>
            <p:nvPr/>
          </p:nvSpPr>
          <p:spPr>
            <a:xfrm>
              <a:off x="2286000" y="152400"/>
              <a:ext cx="480561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Ethical Practices</a:t>
              </a:r>
              <a:endPara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609600" y="1295400"/>
              <a:ext cx="8386191" cy="4981755"/>
              <a:chOff x="481584" y="1371600"/>
              <a:chExt cx="8386191" cy="476623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81584" y="3276600"/>
                <a:ext cx="197522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renewableenergy2.instablogs.com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 rot="5400000">
                <a:off x="5893152" y="2763410"/>
                <a:ext cx="153702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www.behaviorresearch.net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377184" y="5891614"/>
                <a:ext cx="158088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2"/>
                  </a:rPr>
                  <a:t>www.kingdomcoffee.co.uk</a:t>
                </a:r>
                <a:endParaRPr lang="en-US" sz="1000" dirty="0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685800" y="1371600"/>
                <a:ext cx="8181975" cy="4564328"/>
                <a:chOff x="685800" y="1371600"/>
                <a:chExt cx="8181975" cy="4564328"/>
              </a:xfrm>
            </p:grpSpPr>
            <p:pic>
              <p:nvPicPr>
                <p:cNvPr id="5" name="Picture 4" descr="http://ts2.mm.bing.net/images/thumbnail.aspx?q=1081201929993&amp;id=50e1a383a81d628f623a09bca8b82ea0&amp;url=http%3a%2f%2fwww.instablogsimages.com%2fimages%2f2011%2f04%2f12%2fvalues-morality_ONYaL_6201.jpg">
                  <a:hlinkClick r:id="rId3"/>
                </p:cNvPr>
                <p:cNvPicPr/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1371600"/>
                  <a:ext cx="2005012" cy="190023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7" name="Picture 6" descr="http://ts1.mm.bing.net/images/thumbnail.aspx?q=1202882809964&amp;id=fe44afde29e2199616888291a58b27d1&amp;url=http%3a%2f%2fwww.behaviorresearch.net%2fEthChoice.jpg">
                  <a:hlinkClick r:id="rId5"/>
                </p:cNvPr>
                <p:cNvPicPr/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4200" y="1447800"/>
                  <a:ext cx="1933575" cy="28575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9" name="Picture 8" descr="http://ts3.mm.bing.net/images/thumbnail.aspx?q=1230484874586&amp;id=394d58000771fa4448838a068b70ec80&amp;url=http%3a%2f%2fwww.kingdomcoffee.co.uk%2fAssets%2fPicture%2fethical-logo-15780.jpg">
                  <a:hlinkClick r:id="rId7"/>
                </p:cNvPr>
                <p:cNvPicPr/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34384" y="4069028"/>
                  <a:ext cx="1779778" cy="18669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2743200" y="2286000"/>
                  <a:ext cx="3505200" cy="762000"/>
                </a:xfrm>
                <a:prstGeom prst="straightConnector1">
                  <a:avLst/>
                </a:prstGeom>
                <a:ln w="4762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urved Connector 14"/>
                <p:cNvCxnSpPr/>
                <p:nvPr/>
              </p:nvCxnSpPr>
              <p:spPr>
                <a:xfrm rot="10800000" flipV="1">
                  <a:off x="5715000" y="4572000"/>
                  <a:ext cx="1905000" cy="838200"/>
                </a:xfrm>
                <a:prstGeom prst="curvedConnector3">
                  <a:avLst>
                    <a:gd name="adj1" fmla="val 50000"/>
                  </a:avLst>
                </a:prstGeom>
                <a:ln w="444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9144000" cy="6781800"/>
            <a:chOff x="0" y="0"/>
            <a:chExt cx="9144000" cy="6781800"/>
          </a:xfrm>
        </p:grpSpPr>
        <p:grpSp>
          <p:nvGrpSpPr>
            <p:cNvPr id="14" name="Group 13"/>
            <p:cNvGrpSpPr/>
            <p:nvPr/>
          </p:nvGrpSpPr>
          <p:grpSpPr>
            <a:xfrm>
              <a:off x="1752600" y="0"/>
              <a:ext cx="7391400" cy="6781800"/>
              <a:chOff x="1752600" y="0"/>
              <a:chExt cx="7391400" cy="67818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752600" y="0"/>
                <a:ext cx="5401992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1" cap="none" spc="0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Facilitate Learning</a:t>
                </a:r>
                <a:endParaRPr lang="en-US" sz="5400" b="1" cap="none" spc="0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2743200" y="942564"/>
                <a:ext cx="6400800" cy="5839236"/>
                <a:chOff x="2743200" y="990600"/>
                <a:chExt cx="6400800" cy="5839236"/>
              </a:xfrm>
            </p:grpSpPr>
            <p:pic>
              <p:nvPicPr>
                <p:cNvPr id="3" name="Picture 2" descr="http://ts1.mm.bing.net/images/thumbnail.aspx?q=1083417048892&amp;id=8865713c1cefc1a8c2c7db461961b0e2&amp;url=http%3a%2f%2fudl4all.pbworks.com%2ff%2f1214179044%2fUDLWordle.jpg">
                  <a:hlinkClick r:id="rId2"/>
                </p:cNvPr>
                <p:cNvPicPr/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86400" y="990600"/>
                  <a:ext cx="2857500" cy="20193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" name="Rectangle 3"/>
                <p:cNvSpPr/>
                <p:nvPr/>
              </p:nvSpPr>
              <p:spPr>
                <a:xfrm rot="5400000">
                  <a:off x="4656719" y="1933198"/>
                  <a:ext cx="1266693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/>
                    <a:t>udl4all.pbworks.com</a:t>
                  </a:r>
                </a:p>
              </p:txBody>
            </p:sp>
            <p:pic>
              <p:nvPicPr>
                <p:cNvPr id="7" name="Picture 6" descr="http://ts3.mm.bing.net/images/thumbnail.aspx?q=1265768802482&amp;id=e176ffc0d321ea5ec1595d92264833b5&amp;url=http%3a%2f%2fwww.natcom.org%2fuploadedImages%2fCommunicationCurrents_Articles%2fVolume_5%2fIllustration%2520-%2520Online%2520Education.jpg">
                  <a:hlinkClick r:id="rId4"/>
                </p:cNvPr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86500" y="3972336"/>
                  <a:ext cx="2857500" cy="28575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7162800" y="3733800"/>
                  <a:ext cx="1149674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u="sng" dirty="0">
                      <a:hlinkClick r:id="rId6"/>
                    </a:rPr>
                    <a:t>www.natcom.org</a:t>
                  </a:r>
                  <a:r>
                    <a:rPr lang="en-US" sz="1000" dirty="0"/>
                    <a:t>  </a:t>
                  </a:r>
                </a:p>
              </p:txBody>
            </p:sp>
            <p:cxnSp>
              <p:nvCxnSpPr>
                <p:cNvPr id="10" name="Curved Connector 9"/>
                <p:cNvCxnSpPr/>
                <p:nvPr/>
              </p:nvCxnSpPr>
              <p:spPr>
                <a:xfrm rot="10800000" flipV="1">
                  <a:off x="2743200" y="2057400"/>
                  <a:ext cx="2133600" cy="1828800"/>
                </a:xfrm>
                <a:prstGeom prst="curvedConnector3">
                  <a:avLst>
                    <a:gd name="adj1" fmla="val 50000"/>
                  </a:avLst>
                </a:prstGeom>
                <a:ln w="412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2895600" y="5029200"/>
                  <a:ext cx="3657600" cy="228600"/>
                </a:xfrm>
                <a:prstGeom prst="straightConnector1">
                  <a:avLst/>
                </a:prstGeom>
                <a:ln w="412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7170" name="Picture 2" descr="http://homepage.mac.com/yogitrish/facilitation/images/LBD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3124200"/>
              <a:ext cx="2681861" cy="2133599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914400" y="5334000"/>
              <a:ext cx="124585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homepage.mac.com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99390"/>
            <a:ext cx="9115836" cy="6758610"/>
            <a:chOff x="0" y="99390"/>
            <a:chExt cx="9115836" cy="6758610"/>
          </a:xfrm>
        </p:grpSpPr>
        <p:sp>
          <p:nvSpPr>
            <p:cNvPr id="2" name="Rectangle 1"/>
            <p:cNvSpPr/>
            <p:nvPr/>
          </p:nvSpPr>
          <p:spPr>
            <a:xfrm>
              <a:off x="381000" y="99390"/>
              <a:ext cx="828502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54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Improving Performance</a:t>
              </a:r>
              <a:endParaRPr lang="en-US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0" y="914400"/>
              <a:ext cx="9115836" cy="5943600"/>
              <a:chOff x="0" y="914400"/>
              <a:chExt cx="9115836" cy="5943600"/>
            </a:xfrm>
          </p:grpSpPr>
          <p:pic>
            <p:nvPicPr>
              <p:cNvPr id="3" name="Picture 2" descr="http://ts1.mm.bing.net/images/thumbnail.aspx?q=1235856530992&amp;id=4ceb726f9eee1d53dbf35f58b9099c5c&amp;url=http%3a%2f%2fwww.thankq.co.uk%2fvar%2fuploads%2fcache%2ffilemanager%2f43%2f40cd750bba9870f18aada2478b24840a%2fimprovingyourperformance.png">
                <a:hlinkClick r:id="rId2"/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0" y="914400"/>
                <a:ext cx="2857500" cy="26003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Rectangle 3"/>
              <p:cNvSpPr/>
              <p:nvPr/>
            </p:nvSpPr>
            <p:spPr>
              <a:xfrm rot="16200000">
                <a:off x="59015" y="2213432"/>
                <a:ext cx="116570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4"/>
                  </a:rPr>
                  <a:t>www.thankq.co.uk</a:t>
                </a:r>
                <a:endParaRPr lang="en-US" sz="1000" dirty="0"/>
              </a:p>
            </p:txBody>
          </p:sp>
          <p:pic>
            <p:nvPicPr>
              <p:cNvPr id="5" name="Picture 4" descr="http://ts3.mm.bing.net/images/thumbnail.aspx?q=1185249501130&amp;id=dc026cef592c605cac68d9086cb5cfbb&amp;url=http%3a%2f%2fwww.performint.com%2fimages%2fj0423022.jpg">
                <a:hlinkClick r:id="rId5"/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000500"/>
                <a:ext cx="2857500" cy="2857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" name="Rectangle 5"/>
              <p:cNvSpPr/>
              <p:nvPr/>
            </p:nvSpPr>
            <p:spPr>
              <a:xfrm rot="5400000">
                <a:off x="2345873" y="5322001"/>
                <a:ext cx="131638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7"/>
                  </a:rPr>
                  <a:t>www.performint.com</a:t>
                </a:r>
                <a:endParaRPr lang="en-US" sz="1000" dirty="0"/>
              </a:p>
            </p:txBody>
          </p:sp>
          <p:pic>
            <p:nvPicPr>
              <p:cNvPr id="7" name="Picture 6" descr="http://ts4.mm.bing.net/images/thumbnail.aspx?q=1080226351887&amp;id=ea34be75c937975fb9aa9fd4bab46b89&amp;url=http%3a%2f%2fwww.fennassociates.com%2fimg%2flead-04.jpg">
                <a:hlinkClick r:id="rId8"/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58336" y="1143000"/>
                <a:ext cx="2857500" cy="2857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858000" y="1143000"/>
                <a:ext cx="151355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10"/>
                  </a:rPr>
                  <a:t>www.fennassociates.com</a:t>
                </a:r>
                <a:endParaRPr lang="en-US" sz="1000" dirty="0"/>
              </a:p>
            </p:txBody>
          </p:sp>
          <p:pic>
            <p:nvPicPr>
              <p:cNvPr id="9" name="Picture 8" descr="http://ts3.mm.bing.net/images/thumbnail.aspx?q=1265710214790&amp;id=db281cc108b7724de3541eb52f2ed45f&amp;url=http%3a%2f%2f4.bp.blogspot.com%2f_LDPqzb26LwI%2fS7VcMMrYNxI%2fAAAAAAAAACA%2fDBd0J5XllQI%2fs1600%2f3hurdle.left.JPG">
                <a:hlinkClick r:id="rId11"/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4419600"/>
                <a:ext cx="2857500" cy="20669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343400" y="6488668"/>
                <a:ext cx="182453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accoladeathletics.blogspot.com</a:t>
                </a: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rot="16200000" flipH="1">
                <a:off x="3352800" y="2895600"/>
                <a:ext cx="1371600" cy="1219200"/>
              </a:xfrm>
              <a:prstGeom prst="straightConnector1">
                <a:avLst/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5029200" y="3124200"/>
                <a:ext cx="1219200" cy="914400"/>
              </a:xfrm>
              <a:prstGeom prst="straightConnector1">
                <a:avLst/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urved Connector 15"/>
              <p:cNvCxnSpPr/>
              <p:nvPr/>
            </p:nvCxnSpPr>
            <p:spPr>
              <a:xfrm rot="10800000" flipV="1">
                <a:off x="3276600" y="1905000"/>
                <a:ext cx="2743200" cy="2590800"/>
              </a:xfrm>
              <a:prstGeom prst="curvedConnector3">
                <a:avLst>
                  <a:gd name="adj1" fmla="val 50000"/>
                </a:avLst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1555" y="0"/>
            <a:ext cx="9082445" cy="6858000"/>
            <a:chOff x="61555" y="0"/>
            <a:chExt cx="9082445" cy="6858000"/>
          </a:xfrm>
        </p:grpSpPr>
        <p:sp>
          <p:nvSpPr>
            <p:cNvPr id="2" name="Rectangle 1"/>
            <p:cNvSpPr/>
            <p:nvPr/>
          </p:nvSpPr>
          <p:spPr>
            <a:xfrm>
              <a:off x="3241545" y="0"/>
              <a:ext cx="258461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Creating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1555" y="914401"/>
              <a:ext cx="9082445" cy="5943599"/>
              <a:chOff x="61555" y="914401"/>
              <a:chExt cx="9082445" cy="5943599"/>
            </a:xfrm>
          </p:grpSpPr>
          <p:pic>
            <p:nvPicPr>
              <p:cNvPr id="3" name="Picture 2" descr="http://ts3.mm.bing.net/images/thumbnail.aspx?q=1250569228662&amp;id=f7fab6b6c921b89237abe5c46691eddb&amp;url=http%3a%2f%2ffc04.deviantart.net%2ffs70%2ff%2f2010%2f328%2f3%2f5%2fcreating_lady_gaga_custom_doll_by_noeling-d33if40.jpg">
                <a:hlinkClick r:id="rId2"/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" y="990600"/>
                <a:ext cx="2857500" cy="26860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Rectangle 3"/>
              <p:cNvSpPr/>
              <p:nvPr/>
            </p:nvSpPr>
            <p:spPr>
              <a:xfrm rot="16200000">
                <a:off x="-513602" y="2277662"/>
                <a:ext cx="139653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noeling.deviantart.com</a:t>
                </a:r>
              </a:p>
            </p:txBody>
          </p:sp>
          <p:pic>
            <p:nvPicPr>
              <p:cNvPr id="5" name="Picture 4" descr="http://ts2.mm.bing.net/images/thumbnail.aspx?q=1239980977945&amp;id=63f3d31bdaec5a09b82d47c4d52006f9&amp;url=http%3a%2f%2fellisstill.files.wordpress.com%2f2010%2f02%2fistock_000010776716medium.jpg">
                <a:hlinkClick r:id="rId4"/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9000" y="2971800"/>
                <a:ext cx="2857500" cy="20383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114800" y="4343400"/>
                <a:ext cx="139974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ellisstill.wordpress.com</a:t>
                </a:r>
              </a:p>
            </p:txBody>
          </p:sp>
          <p:pic>
            <p:nvPicPr>
              <p:cNvPr id="7" name="Picture 6" descr="http://ts1.mm.bing.net/images/thumbnail.aspx?q=1239856194536&amp;id=bfb0dedd2f8ebb47cb7d79b30dcfc505&amp;url=http%3a%2f%2fwww.realsoftwaredevelopment.com%2fWindowsLiveWriter%2fgreatstart_1.jpg">
                <a:hlinkClick r:id="rId6"/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86500" y="4733925"/>
                <a:ext cx="2857500" cy="2124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781800" y="4419600"/>
                <a:ext cx="178286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8"/>
                  </a:rPr>
                  <a:t>www.beinteriordecorator.com</a:t>
                </a:r>
                <a:endParaRPr lang="en-US" sz="1000" dirty="0"/>
              </a:p>
            </p:txBody>
          </p:sp>
          <p:pic>
            <p:nvPicPr>
              <p:cNvPr id="5122" name="Picture 2" descr="http://t3.gstatic.com/images?q=tbn:ANd9GcTj_yKO689f5XQ-mbDGuA0DEGwuCZfZTu_MFXjCUCROdmLSbqHY3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43600" y="990600"/>
                <a:ext cx="2466975" cy="1847850"/>
              </a:xfrm>
              <a:prstGeom prst="rect">
                <a:avLst/>
              </a:prstGeom>
              <a:noFill/>
            </p:spPr>
          </p:pic>
          <p:sp>
            <p:nvSpPr>
              <p:cNvPr id="10" name="Rectangle 9"/>
              <p:cNvSpPr/>
              <p:nvPr/>
            </p:nvSpPr>
            <p:spPr>
              <a:xfrm rot="5400000">
                <a:off x="7514511" y="1781889"/>
                <a:ext cx="1981198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 err="1" smtClean="0">
                    <a:hlinkClick r:id="rId10"/>
                  </a:rPr>
                  <a:t>creating‑ideas‑with‑scamper.jpg</a:t>
                </a:r>
                <a:endParaRPr lang="en-US" sz="1000" dirty="0"/>
              </a:p>
            </p:txBody>
          </p:sp>
          <p:cxnSp>
            <p:nvCxnSpPr>
              <p:cNvPr id="12" name="Curved Connector 11"/>
              <p:cNvCxnSpPr/>
              <p:nvPr/>
            </p:nvCxnSpPr>
            <p:spPr>
              <a:xfrm rot="10800000" flipV="1">
                <a:off x="6096000" y="3048000"/>
                <a:ext cx="990600" cy="685800"/>
              </a:xfrm>
              <a:prstGeom prst="curvedConnector3">
                <a:avLst>
                  <a:gd name="adj1" fmla="val 50000"/>
                </a:avLst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10800000">
                <a:off x="3429000" y="2438400"/>
                <a:ext cx="914400" cy="533400"/>
              </a:xfrm>
              <a:prstGeom prst="straightConnector1">
                <a:avLst/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urved Connector 15"/>
              <p:cNvCxnSpPr/>
              <p:nvPr/>
            </p:nvCxnSpPr>
            <p:spPr>
              <a:xfrm>
                <a:off x="1981200" y="3886200"/>
                <a:ext cx="3962400" cy="2286000"/>
              </a:xfrm>
              <a:prstGeom prst="curvedConnector3">
                <a:avLst>
                  <a:gd name="adj1" fmla="val 50000"/>
                </a:avLst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0"/>
            <a:ext cx="8839200" cy="6734889"/>
            <a:chOff x="304800" y="0"/>
            <a:chExt cx="8839200" cy="6734889"/>
          </a:xfrm>
        </p:grpSpPr>
        <p:sp>
          <p:nvSpPr>
            <p:cNvPr id="2" name="Rectangle 1"/>
            <p:cNvSpPr/>
            <p:nvPr/>
          </p:nvSpPr>
          <p:spPr>
            <a:xfrm>
              <a:off x="2438400" y="304800"/>
              <a:ext cx="3987521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54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Using</a:t>
              </a:r>
              <a:endParaRPr lang="en-US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04800" y="0"/>
              <a:ext cx="8839200" cy="6734889"/>
              <a:chOff x="304800" y="0"/>
              <a:chExt cx="8839200" cy="6734889"/>
            </a:xfrm>
          </p:grpSpPr>
          <p:pic>
            <p:nvPicPr>
              <p:cNvPr id="3" name="Picture 2" descr="http://ts4.mm.bing.net/images/thumbnail.aspx?q=1268279424119&amp;id=727f1a21b006256f837a47c699d2b9dd&amp;url=http%3a%2f%2fwww.imageof.net%2fbulkupload%2fwallpapers8%2fDogs%2fDog%2520Using%2520Computer.jpg">
                <a:hlinkClick r:id="rId2"/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1066800"/>
                <a:ext cx="2857500" cy="21431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" name="Rectangle 3"/>
              <p:cNvSpPr/>
              <p:nvPr/>
            </p:nvSpPr>
            <p:spPr>
              <a:xfrm>
                <a:off x="838200" y="3276600"/>
                <a:ext cx="11208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4"/>
                  </a:rPr>
                  <a:t>www.imageof.net</a:t>
                </a:r>
                <a:endParaRPr lang="en-US" sz="1000" dirty="0"/>
              </a:p>
            </p:txBody>
          </p:sp>
          <p:pic>
            <p:nvPicPr>
              <p:cNvPr id="5" name="Picture 4" descr="http://ts1.mm.bing.net/images/thumbnail.aspx?q=1235577347952&amp;id=e5e07be0784ca6b13a8e1fc5160e1858&amp;url=http%3a%2f%2fwww.old-picture.com%2famerican-legacy%2f001%2fpictures%2fMachine-Adding-Using.jpg">
                <a:hlinkClick r:id="rId5"/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9000" y="2362200"/>
                <a:ext cx="2257425" cy="2857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3429000" y="1905000"/>
                <a:ext cx="131959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7"/>
                  </a:rPr>
                  <a:t>www.old-picture.com</a:t>
                </a:r>
                <a:endParaRPr lang="en-US" sz="1000" dirty="0"/>
              </a:p>
            </p:txBody>
          </p:sp>
          <p:pic>
            <p:nvPicPr>
              <p:cNvPr id="7" name="Picture 6" descr="http://ts1.mm.bing.net/images/thumbnail.aspx?q=1264959359912&amp;id=ce8ffd643572c3cd7481f361f7a0097a&amp;url=http%3a%2f%2fwww.preparednesspro.com%2fblog%2fwp-content%2fuploads%2f2010%2f01%2fcomputer-person-pic.jpg">
                <a:hlinkClick r:id="rId8"/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86500" y="0"/>
                <a:ext cx="2857500" cy="2857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858000" y="2971800"/>
                <a:ext cx="81785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qwikstep.eu</a:t>
                </a:r>
              </a:p>
            </p:txBody>
          </p:sp>
          <p:pic>
            <p:nvPicPr>
              <p:cNvPr id="9" name="Picture 8" descr="http://ts1.mm.bing.net/images/thumbnail.aspx?q=1169348886996&amp;id=d0f39bfdc5b56f851ffd03b09d473472&amp;url=http%3a%2f%2fus.123rf.com%2f400wm%2f400%2f400%2fstockbroker%2fstockbroker1010%2fstockbroker101000433%2f8108766-family-using-laptop-at-home.jpg">
                <a:hlinkClick r:id="rId10"/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3600" y="4419600"/>
                <a:ext cx="2857500" cy="2057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6629400" y="6488668"/>
                <a:ext cx="102784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12"/>
                  </a:rPr>
                  <a:t>www.123rf.com</a:t>
                </a:r>
                <a:endParaRPr lang="en-US" sz="1000" dirty="0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Rectangle 1"/>
            <p:cNvSpPr/>
            <p:nvPr/>
          </p:nvSpPr>
          <p:spPr>
            <a:xfrm>
              <a:off x="2743200" y="2971800"/>
              <a:ext cx="36018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all" spc="0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Managing</a:t>
              </a:r>
              <a:endParaRPr lang="en-US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  <p:pic>
          <p:nvPicPr>
            <p:cNvPr id="3" name="Picture 2" descr="http://ts3.mm.bing.net/images/thumbnail.aspx?q=1200945105794&amp;id=00be2608e4ac0f0397067b0086c6f44f&amp;url=http%3a%2f%2fgetentrepreneurial.com%2fwp-content%2fuploads%2f2011%2f03%2fTop-10-Tips-for-Managing-Down.jpg">
              <a:hlinkClick r:id="rId2"/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57500" cy="2143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457200" y="1981200"/>
              <a:ext cx="143180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getentrepreneurial.com</a:t>
              </a:r>
            </a:p>
          </p:txBody>
        </p:sp>
        <p:pic>
          <p:nvPicPr>
            <p:cNvPr id="5" name="Picture 4" descr="http://ts2.mm.bing.net/images/thumbnail.aspx?q=1169589867481&amp;id=5511009aebb0794dcab4f8b551abbff7&amp;url=http%3a%2f%2fwww.completetrainer.co.uk%2flg_images%2fManaging_Successful_Meetings_suggested_Reading_List_.jpg">
              <a:hlinkClick r:id="rId4"/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4343400"/>
              <a:ext cx="2514600" cy="2514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 rot="16200000">
              <a:off x="5608962" y="5348131"/>
              <a:ext cx="164820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u="sng" dirty="0">
                  <a:hlinkClick r:id="rId6"/>
                </a:rPr>
                <a:t>www.completetrainer.co.uk</a:t>
              </a:r>
              <a:endParaRPr lang="en-US" sz="1000" dirty="0"/>
            </a:p>
          </p:txBody>
        </p:sp>
        <p:pic>
          <p:nvPicPr>
            <p:cNvPr id="7" name="Picture 6" descr="http://ts2.mm.bing.net/images/thumbnail.aspx?q=1261708051233&amp;id=e54926c0a1f392a68a7b74cdc372367e&amp;url=http%3a%2f%2fcloud.graphicleftovers.com%2f15381%2f201004%2fmanaging-people-background-concept.jpg">
              <a:hlinkClick r:id="rId7"/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00500"/>
              <a:ext cx="2857500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304800" y="6488668"/>
              <a:ext cx="12843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graphicleftovers.com</a:t>
              </a:r>
            </a:p>
          </p:txBody>
        </p:sp>
        <p:pic>
          <p:nvPicPr>
            <p:cNvPr id="9" name="Picture 8" descr="http://ts1.mm.bing.net/images/thumbnail.aspx?q=1238683299900&amp;id=229b2484be05e9daceb39551d6fc0774&amp;url=http%3a%2f%2fcuttingliabilities.com%2fwp-content%2fuploads%2f2011%2f01%2fYou-should-learn-how-to-manage-your-business-growth.jpg">
              <a:hlinkClick r:id="rId9"/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500" y="0"/>
              <a:ext cx="2857500" cy="1743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/>
          </p:nvSpPr>
          <p:spPr>
            <a:xfrm>
              <a:off x="6477000" y="1752600"/>
              <a:ext cx="12650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cuttingliabilities.com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76200" y="3352800"/>
              <a:ext cx="2133600" cy="1588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362200" y="1905000"/>
              <a:ext cx="3810000" cy="2590800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6515100" y="3009900"/>
              <a:ext cx="1905000" cy="1588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4800" y="228600"/>
            <a:ext cx="8378952" cy="6324601"/>
            <a:chOff x="304800" y="228600"/>
            <a:chExt cx="8378952" cy="6324601"/>
          </a:xfrm>
        </p:grpSpPr>
        <p:pic>
          <p:nvPicPr>
            <p:cNvPr id="22530" name="Picture 2" descr="http://www.mos.org/eie/EDP_150dpi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4152" y="721368"/>
              <a:ext cx="8229600" cy="5828259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1447800" y="228600"/>
              <a:ext cx="30703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8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Processes</a:t>
              </a:r>
              <a:endParaRPr lang="en-US" sz="48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53200" y="5334000"/>
              <a:ext cx="97654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hlinkClick r:id="rId3"/>
                </a:rPr>
                <a:t>EDP_150dpi.gif</a:t>
              </a:r>
              <a:endParaRPr lang="en-US" sz="1000" dirty="0"/>
            </a:p>
          </p:txBody>
        </p:sp>
        <p:sp>
          <p:nvSpPr>
            <p:cNvPr id="5" name="Rectangle 4"/>
            <p:cNvSpPr/>
            <p:nvPr/>
          </p:nvSpPr>
          <p:spPr>
            <a:xfrm rot="16200000">
              <a:off x="-1842700" y="4128701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200" dirty="0" smtClean="0"/>
                <a:t>http://www.mos.org/eie/engineering_design.php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data:image/jpg;base64,/9j/4AAQSkZJRgABAQAAAQABAAD/2wCEAAkGBhQSEBQUEhIVFBQWGBcXFxQYGBoYGBoXFRQXFRgVGBoYGyYgGBwjGxoUIC8gIygpLS4sFx4xNTAqNSYrLCkBCQoKDgwOGg8PGiwlHyUsLC4vLTAtLCkpLCopLCwsKSosLCwsLCwsLCk1LCksLCwpLCwpLCwpNC4sLCwsLC8sLP/AABEIANEA8QMBIgACEQEDEQH/xAAcAAEAAgMBAQEAAAAAAAAAAAAABgcDBAUCAQj/xABREAACAQMABQgFCQQGBwcFAAABAgMABBEFBhIhMQcTQVFhcYGRIjJScqEUIzNCYoKSscFDorLRFTRTc8LhFhckRFTD8CWDk5Sz0uM1VWOEo//EABsBAAEFAQEAAAAAAAAAAAAAAAABAgMEBQYH/8QAOhEAAQMBBAYJAwMCBwAAAAAAAQACAxEEBSExEkFRYXGRExQygaGxwdHhIkLwBiNSFTMWQ1NicoLx/9oADAMBAAIRAxEAPwC8aUpQhKUpQhKUriHXSzErRG4RXU7J2shcjjhiNk44caa5zW5lSxwyS10Gk02Cq7dKxQXKOMoysOtSCPMVlpyjIINClKVrX2kYoU25pUiQfWdlRfNiBQkWzWveXJUYRdtz6q8B3s31V8z1AmovdcqNrwtlmvG4fMRkoD2yvsoPAnurl3WsmlLj6NILFD9Zj8om8ANmNf3qkbE9/ZCrvtcEJ/ccOHwMVJf9HpdvnvlkizHjgAw46E5o/VHXna6c12LRpMYlC7Q6VJ2T24O9e7f31WJ0DISWfSd6ZTxcT7A7hGuEA7MVmB0gn0WlmIHRNDDJ5lVU/GpBYXtxHn7qu+/4JcHnvoPTGm45Kz6VWi6e0wnB7CYfaSSM/uuR8K2f9PNIoPT0ZFJ2x3Oz5CSMfnSGzyDUnNvCzOyeO/DzVgO4AyeFfIp1YZVgw6wQR8KgS8qcq/S6Kul/u3ik/wAQrDLyh2MpzNZ30Lf2nydww+/AxNROjkH2q1HabM/DTHcQfCo81Y1a93fxxDMkiIOtmC/marxdaNHzHZbTU6J/ZueZbuZ3jVj4nxrs6J1e0VIdqN4bk+0ZxMT34Yg+VQF0mpvMrRbHZgKukJ/4t9SR6qV2d6kqB4nV0PBlOR8Kz1H4dUlgcyWbmAne0frwv3oTkd6kY+Fd2InA2gAekA5HgcCnMLvuHsoZmRg1idUb8COOrvHgvdKUp6gSlKUISlKUISlKUISlKUISlKUISsc82ypOGbsUZJ7hWSsF7epDG0krqkaAszscKAOkk0JRnio1pi+0hMrJbWvMq27nZJE2wDuyFUnZPbvro6M1PtYYkTmInZQAXaNSzHpYkgnjUI1g5ZZMf9nWTzA8J5PQQ/aWPIdh2nZqMza2y3APy6C/mB/ZpJHHF3c3EV2h77NQyyOJ0nAniPLBLNfDGM6OMtbTMNOJO8l2r8CtK+1t0dZMUMkKyHdzUK7chPUUiBYeIrj3PKTO+61sHA/tLlxCO/m123I7wKiNhrFaRjZjsbuFepYYgP3H31vRay2zdF0vvWz/AKZrRjssQ7RPKi5q03ra3H9to4lwJ8x6rcudIX8/019zKnjHaxhP/wCspd/EY8K04tX7cPttFz0n9rOzTPnrzITjwrL/AE7a9M7L70Ey/Epivo0zan/fLce8+wf3gKvMZZ2ZUWHNLeM3aJpuy8FvfKWxgbh1AYrwXJ4k1iiuom9S5t27poz+tbKWrH1cN7rKfyNWA+PUQs58E47TXcisVKztYyD6jeRrGYWHFT5GpA4HWoCxwzBXivoY9dfCKUqbkvYmbrNOdPZ5CvFKSgS6R2r65B4qD31oXGgbaT17aFj1mNCfPZzW9SkLQcwnNkc3smi5A1UgU5iM0J64ppU+AfHwrNBZ3Uf0elL0f3jJN/6iE10aVEbNEc2hW2XjamZSHnXzWCLSOk1xjSQcdUlrGfihWt+PWrSS8Xs5O+KVCfESsPhWqzADJIAHEncPE1w7zXa1Q7KyGZ+iOEGRj2eju+NQPstnaPqw71dhvO8ZDSMl3/UH0Uyi16uh69rA3uTuD5NDj41tLyiqPpLO5XrKCKUfuSbR/DVdXOmL99kQ2iw84yxx8+3pu78FEaer0kljgBSTwqcaO5LdpQb68nncj0o425iHhwAjAdh2lt/UKz5RZh2a/nFdDZXXm7GTRA35+BWT/WNZTSiOG8eG4JCiGWGX0mPBTGygj7pFdQ60SwSJHd2xXbYIk0R242ZjgDBwydxzW7oPU+0s8/JraONjxcDLkdRdssR2ZrU0uOd0jaRdEQkuG7x83H+8WPhWXLUYtOtdXZCH1ZK0EAE1yIoK4HwxqpHSlKmVFKUpQhKUqO3WkZJ702ifNxxqsksmcO6twSPHqgncW47jjG40xztFTQwmUmmQFSdgUiqm9b9O/wBIzkZzZxMRGnRK6nDTP7Sg7QQcNxbpGJxyl6XNto2QRtsSTFLeMjcQ0zbBI6iE2yPdqs2KRR+yka+SoP5CtKxRB5LnZBc3fVrdEwRR5u50+V5urrYwFjklc52YolLuQOJCjoG7J4cOutBtYwv0tvdRe/Cwq1NR9BczAJZFxPMqtJnioIysI6goO/rbaPTUkrnrV+qnMmc2JgLRhx3p9n/T0XRDpidLXTVuVDQ63WrftgD1MGX8xW9BpSF/UmjbudT+tXJPYxv68aN7yg/mK4umtX9HxwyTT2ltsRqzsxhTOFGT9XJPR5Usf6tJNHRcikf+m4vteRxofZV+K+k1z9EWiqrOIliMrGTml3Kin1Ix3LjJ6SSa367aNxcwOcKE6ti4+ZjWSFrTUA55VWKS0RvWRG71B/MVgbQsB/YReCKPyFblKcWg5hI2R7ciVpJoeJfVVk9x5E/hYVmFuw9W5ul7rmY/BnIrPSm9EzYFILVMPvPMr4txcj1b65+8Y3H70ZoNJXw4XaP2SW0R+KbJrFdXax4zkljsqigs7N7KqN5NZ00XfEbXyLC9RnjEn4fVB7NqonNiaaH19Fbh63MNJgqN4b6+i8HWDSA+pYyDq2ZUPwJFehrddD1tHQv/AHdwV/iFY4psllIZHQ4dGGGU4yAR2jeCNx6CayU4RgirXHmoXTlp0ZI213inkQn+m0g9bRco92dG/Svo16Xp0fejuCN/KvlYrq5WNGdzhVBJPYKXQcPvKQTRuNOib3V916blCg21T5Leh3yEQxJliOgDb31sf9oz+qsVmh4F/nZsdeyPQB7DWXUTV13BvJl+emHog8IoT6qDPSRvPf31OYdFqPWOfgKx5LZISQ12C6iG6rM0BzmDS4khQSLk/jkObmWe7bqdiEHciYA86lWjNW1iXZjjSFepVA88cfGu6iAbgAO6vtUy4nErUa0NFGigUUuYRHprRSknZPyo7+HOCDC+OCfOrNqvtdbGKS12pJ1tnjYSQ3JbZ5uVeBB6c8COkGq+0RyvaUAIMkE2ycB5ISA49pShQkd6jjT2NLsAnmVrG1caL9BVHGR4dJmRwDFcRrEj+w8eWEZ7G9Ig9eB31l/r1vUYCS1tnJ3BEaQOxO4BR6RJ8KtPVvSkt5bbdzZPak4xHIysTjeGGMMuDj1gpyOHTTJIzgDmFas1oaKkYgih+OBA8l3aUpSqNKUpQhKiutz/ACae2vBuCtzM3bFJwP3WGfGpVXA1m0f8oltYSMpzhmk92JdwPezqPOopgSzDPCnGqu2FwbMNLs0NeFDX43qJcs83/wBOGfRNyTjoJERCn94+dQfWFwLdgeDNGp7mlQH4ZqxuWXRjPZRTqCfks8cz43nmt6SHwDBu5TVd6asvlFs6IwywDI2d2QQynPUcfGtiy1dC9oz+Fxl7UZa4ZHdnDwNSrxFKr225VWCrzmj7jaAGdlomGcb8emN2aztytRjjY334Iz+UteaG6LaM4ncl1AttnOUjeYU7qA8sd2fkcEA4XFzFG/uDMhHmq/GscnLJEB/UL/P90v6OajWuGu39JRxJFY3KPFNHKryBVX0chgcngVJ8QKt3fdtpbaWOkjNAQmT2qLonaLxWh1hZqUpXqy8vSlKUISlKUIWxqkFOkpNsemLdTET0DnWEuO3fFnsqe1Wk9uSyujtHKhJSRcZUkYIwdzKRuKnca2zrFpDGzztqPtiF9rv2TJs5qm+NwcaCq6SyW6ERBrzQjj6LJrnGP6Rtym5uYk53tTnAIs/eMmO41rViggILM7tJI+C8jn0mI4cNyqOhRuFZaniYWtxWRbrQ2eXSblklcnTMHPz2lpndPMu3/dp6Tf8AXZXWrjS3SxaXsXchUCy+kxAAOy28k8OiorW4iE0U11MD7Uyu88groRAAABgDgK+1BNJcr1sMi1jkuW9oDm4s9rvvPgpqJaW12vrnIaUW8Z+pBkNj7Up9L8OBWGyF78guxkmZH2j7qzNO67WlodmaYc5/ZIC8n4V4fexUG0ryr3MuRaQLAv8Aazek/eIxuB7yah+jrbbcpawvNJ9YRKXOet34DvY1OdCckdxLhruUW6dMUWHlx1NIfRU+6G76ZPPZbIP3n47Bmo2unm/ttoNp/PdQS8uDJKGnkkuZ2Pohsu+T0Rxj1e4CpdoLkvvLnDTn5HEeg4ecju9WPxyR1VZmitW7LRsTOiRwKB6c8jDaPvyOc+Gcdlcm65ROd9HR1ubjo+USZith2gkbcu/oUDvrFmvi0TNpZmhjP5H88qq1HYWA6Up0j4clq6L5JILTbkjvbqI4y8u3ErBRx+cMeVHXgiuNeaXujIi6Iv7udVb057jm3tsb8qjNHtynPSuR1Hq6UuhnuGD38zXJG8RY2LZD9mIbmPa5Y91dQLgYAwBux1dnZWUb0dFgxxedpwHcPdXgwcFs6q6/SNKtrpGNYZ23RSocwTkdCk70f7B49HQKkc2lfk8gSc/NucRzHgGP7KTqPstwPA7xloPpnRS3MLRNkZ3qw3Mjjejqegg4Nbs+nzc6uc9JgyNGI34fTLIInPZ6Sk+IrXsVvNpic44ObnsKms8QfM2IjBxA3iuvuVg5pUM/oDvpWh0rv4+Kl6nF/qeHypnXnYGc434xns6q9Uqws1eXQMCCAQRgg7wQeII6arXSHJC0cjNo+4WONjn5NMpeNSTv5t1O0g7MH9KsylOa9zDVpUcsTJW6LxUKnrnUjSicILWT3bhh/HEtan+i+lv/ALch7rmL9auylWOuTfy8ln/0mx/w8T7qkf6A0mOOjH8LiE+W+g0Rfj1tGXA914W/5gq7qU4W2bb4JhuayH7TzK/Pp0uRO0DW10syjaaPmSzBTjDYQtu3jfwr2b+T/gr7/wAtJ/KrJ03owtpuBo+L2cyy54bMc8Rj8dqRvDNdgaFb2l+NL1+XcoHXLZgdfP4VPrfSf8Fej/8AWl/QV9N+wGWtrte+2mH+GriGhD7Q8v8AOn9C/b+H+dHX5dyYbls2/n8KmH07Evrc4nvRSr+aVjGtFr/bp45H5irobRL9DA+Jrn3uryuMS26SD7SK/wCYNO/qEmwJhuSD+TvD2VU/6S23/ER/iry2tFqP94j8yfyFTmXk/sw5ZIBC5GMxgKD3owKHxWtddVXjOY1sJRnOJrKNT+ODZHjsGo5LymHZYD30/OaUXFZ9b3eChDa5Wg/a57lc/wCGti304JPoobmX3IJG/SrAg0vcw8dGQsOk20yfBJUQ/GssnKZbx/1iC7th1yQMV/FHtKfA1lzX5b25QeNfJWG3BZP5u5j2UIjjuW9XR94e+NU/jcYrk6y6rX9wqAaMlyjBgWeMgg7ipAbgd3T0Vbej9ftHzY5u9gJPAFwjfhfBruJcKy7QZSvHaBBHnwrJl/UduP0OYBuoVehuWyxOD21qN6pnRXJZfygc5zNqvUTzrjd0KmF82qXaK5HrSPDXDSXTdUh2Y89kaYHgxaujpLlKtUYxwbd5MP2dsu2AftSeoo8TjHCuRPpTSd1xeOwjP1YvnpyOoyN6KdHqjNVbRbbbKP35NAbMjyGKvR2aGPsNx/NalV9pWy0dEBI8NtGPVjACk+5Ggy3gKjtxrzdXGRY2nNoeFzd5Ud6QL6TdYLEDsqPhdH2TlmbnLg72di1xcHtJ3lf3RXR1e1pjvDIEWRGjIykg2WKtwcDJ3EgjwrP+mNpfGwn/AHO9B64q3oOI0jl+a15XVgSOJb2V7yUcDL9Gv93CPQUeBrc01pNba3eUrkIu5RuySQqoOrLECt+udrDon5TbSQ7WyWA2W44ZWDqSOkZAzVXpTLI0zGoqK8NdPhJSgwWlZ6qq45y8PPzMMtknm0z9SJM4UDr4njmvWhJClzcW6MzRRCJl2mLFGkDExBjvKhQrAEnG1jgRjEh0k4CMLaHdhplLSk9qRkAD7xPca6mjNGJbxlVJOSXeRjlnY72kc9Z8gBjcBWpbbREYujbQnVTIfmSwbustsbM6W0O7q1+FuPIFBJOABkk8ABvJNcDVwm50ZDbxKc3V3POoO4CBZ2O23UM4x14ro2GizpPJYldHIcu4yDdFTvjjxv5kHi49Y7l3ZNTrQeiBHtSMoV3CgKAAI4kGI4VA3AKOOOknsq9dlhfGwl+Glq2D3K6OCYRP6b+OW92ruGfhrXT5odVK90roaKhUpSlKEiUrl6zaSaC1lkTe4GEGM+m5CJu6d5G6o4kWml37ds/Yf8lH51E+XRNKE8FdgsZlZp6bWitPqNK0pWmG8Kb1iuLpUA2mAycAdJPUoG8nsFRZLrS59Ew2y53c5tEhftbO1v7q6cFpDZoZ7mcM/B7iZgv3UzuRfsr8aGyF2QPfgiSzNhFXvB2Bpr45Dz3LtA1raS0pFbxNLPIscajLOxwB/M9g3mobpnlGYg/JI1WNRlrqfKRgDiUj3O/e2wvUTXD0Nq4+lpVnuy8lqpDK0owZyMYEceAIoMgEkDL4GcjJMYtLHP0GYnXTIcT6ZqmRQVKmmrUzXJe9ZCgmCrAjDDC3QsVZh0NIzM+OhdgcQa71fAK+1Oq5NUpSlCRKUpQhfCM8awSWCH6o8N35VsUoQubJoYfVYjv31qy6LccBkdn8q7lKEKBaX1PtLjPP2sbMeLbOy/4lw3xqr7nUFIbia1WR0Y4liJJMc0O0DzcqfWKOMHHRg4r9FSQhhhgDVYcrGjRFNo2dDg/KeZ7dmZd4z1eifOhOBK8aq6TjlhKxxrC0Tc3LCoAVHHVgYKniD+uaiWs0lybuSGW5kEeA8aR4jVo2yMMV9Jipyp39R6a6GopxpDSa9G3GfE7dfOUIYubIjiRcKe4LG3wP51yBjENsfG3ZrxIw0vhbt2ljp4+kbUEgU44LhwW6oMIoUdQH/WayW1+YLm3lHDnFiftjlOyc9x2W71pWvzPPXFvAu9mlRmHSI4ztsx6twx41M36idLLGvDWu9vQRtsUgNAKYcdXirYpSuel9LcOYrGITuDh5idm3iP25B67D2EyevFYkMEk7tGMVK82JAzWxfX8cKF5XCLwyekngoA3sT0AZJrLozVGW+Ie8VobQHK2p9GSb7Vxj1E6ouJ+tjhXb1e1DjhcT3Dm6ueiRwAsf2YI+EY7d7HpNSmussN1MgIfJi7wCgdJXJeY4gqhVACgAAAYAA3AADgK9UpW0o0pSlCEpSlCFp39jzrxZ9RH5wjrZR6A8GO13oK5OsWvVtZtzbFprgjK20K85Ke0gbkHaxAqRVW2lNSI45ZGsbqe2aRi0mCs0bOeLbMoJz2hhTTHI4HogCd+ATnPwAOQWR9YtJ3PqrFo+M9eLi4x44jTxDYrmyaA2X5yRpLiQcJpmMjjPHZB9GP7gFJ/6QtkLvJa3KKMsWzbPgfaJaPzx31ytGcrVpIPnFmh7Sm2mex0znyFcxeEN5ZSDDY3L3PepY9F3ZXrTmhnmeJ0kUGIluakTnIXPQXTIyR0Zz3V2bblA0jFunsYbge1bymNsdexKDk9gNbVhpq1uR81NDL2KylvFfWHiK2ZNHqegj/rtrPgvC0WUdGMhqI/8KV0bXYlLXlfs84uFuLRuHz0LBc9jptDHacVJ9F6xW1yM29xFL2I6sfEA5HiKiEmiz0EEdRrh3+pVvIcvbJn20Gy2evaTBrUjv0f5jOR9D7qI2fYVblKp+20ZcQf1bSF1EOhHYToPuyjd5107fXDSkPrpaXajq2reQ/xJ8BWjHellf91OOHwojC4KzaVAYOV2Jd13aXVr1vsc7EPvx5P7tSTQ+ulldbre7hkPshwH/A2G+FaDXteKtNRuUZaRmu1SlKcmpSlKEJVZcsEpe40XAvEztOexYQu/4tVm1TmldIi70zcyg5itUFqh6NvJaYjtByO7FKlC0tSIv9v0m3Rzka+IDk1q67T7d/EnRFCzH3pnAA8krq8ndufk8k543M0koz7G1sp+R865z6pyTXVzcXUgggZ87IYB2jjGwu0+cRpgZ69/RXIyyMNskkJyw78Bh4rasErIJWSPGAx9vGi5dhZS3TmO3wApxJMRlI+we2/2R44qVQwWei48k5lfix9OeU9g6uwYUdPXXLutbgEEOj41SNRgTFcIP7pD6/vNge9XBl9EmRi8kjEDaPpSOxOFQd5wAowOykLHy/ScBs1njs4eGtb5gtN5nppzoRjHu3D1PdsXWluLvStwlpExgWTeyoclIVI25JXHH2Qi4BLAZPGr20RoqO2gjghXZjjUKo7B0nrJ4k9JJqvtStXDZxF3/rEuGlYdGPViU+yvDtOT01O9G6T2vRc7wM56wOOa66z2Dq0IoBvXKWmaKSUiIUaMBtO87z8LpUrS0XpHn1Mi/RkkRn2gu4v3E5x2DPTW7Sg1FQonsLDouzSlKUqalKUoQlKVgvLkRoWPgOs0oBJoELT0vf7I2FO88T1Cqi1q5WEiJjs4/lDjIMp+iB7CPpMdhA7TXvla1oZVW1RvTmBeYjiIs42ezbOR3Keuqv3AdQH5U6e0dB+2zPWVpWC7utAySGjVu3Gnbu8kQTI1y7NhItrCbR9mJBs+Jzu4mpS2qukVA/2OMjqWdMjswa7nJVq1zcPyuQfOTD5sH6kOd3i5G0ezZ7an1U3wNlxkFTxPuj+qy2VxZZHUbwbU78lS1zq1dN9JoyQ9o5tj4FWzXyCPSEP0Eek48fVKGVPBXJHlV1iM9R8q9C2b2T5GmdUjpTVszHIpkt7zTf3WtO/RAPMUKqKHXzSkX0tjJMvW1tLC3muV+FSGw5QmYAz6NvYs/WELOnfnAPwNT4Wj+w3ka+/I39hvKq77qsz/ALacMPjwVA2gk1Ap+b1Eodc7GQ7JnRG9mUGJu750D4V01tI3GUOR1qcj9RXSu9HBxsyxBweIdNoeTCuBNqFZE7SQ8w/tQO8JH4CB8Kz5LiYew894r7JwtG0LZfRh6G/SuFpXUiCbJkt1J9tRst5rgnxrfOq9yn0GkZgPZnSOcfiwrfHNeWm0lF61vbXI64pGhbHuygjPcapm6bXCdKM8jQ+NFIJmHNcK00Dd2v8AU9JXEQ6I5cSp4K24eArpWOu2mLc4nht71OlozzUvxwvhs+NbT63Kn9ZtbqD7TQmSP8cO2K9x6xWEmNm6gyeA5xVPkSCO4inC2XhBg8E8R6j3RoRuXZ0dyr2b4W4E1m53bNxGyLnskGUx2kjwqSQ6wWzptrcwMntCVCvmGxUQWwR1yj7SnpGGXzG6uTfajW8udu3hYnp2Qrea4PxqzHfoykZyPofdMNn2Fb2uvLDbwAw2cqTXDbg65eKP7RKZ5xupFzv446a5X5QIYrS3hMYuGZDJMcTNtAmafmx6gA6WOeAAqVzaNtdGQmQpHCo+sMF2Psgn0mPZnyrjWWjtJXYe5hRLZpBsRvMSHSHOcRqFOyWO8u3HdjcM1bit01qr0DKDadv5ic0hjaztFSDSOn4LFEgQF5FQKkCYyFUYBc8EHaePQDUQ0hdS3LbVywYA5WFciJe3B9dvtN4AVz9XNXbucy81JAI0cqZ8Owlcesyk+k/vHHHdUil1D0iq7Ya1dQMnLPGcAZJ9IbIHjVdl2Pixbiduv4/MV0d3Wm7YCHTEl3D6R78TyXKZgASdwHE9QFcNL+V5VmjkaLmyTEQATwwXIbdv347KxyXb3KjaGxH0gHO3g7ugYX862AKdG0wmv3eXyutfo25tCP2+8aXkaDxO4Y9G7170iqbrrJOFUCGPaLE4ABxxqxtKyT8xaQyuA8xSOd1GN5ChgvUDlvLqOKhPJ5oT5Tfc6w+atcHsMzD0R90el34qea6NsxRSf2cyN5A/5VvAymyOe9xx8vlca5tnF6MigaAAabfqocca5GnJWVbwKiKijCqAoHUAMAeVZK+A19pywCSTUpSlKEiUpShC1tI6SjgjMkrhEHEn8gOk9gqNPpR5ztsDHH9RD62D9d+on2egcd/DlKhm0hcm5cu1uwEER9QB8lZMdJAwe8g9VYNeNJGDR1zIpw2wVU/akIjB7wWz4VLZKvrKcAK07syVbtcTYAIhi4gEnUKioA27z3DfTmntK/KbuafodyE7I09GMfhGfGueto00kUCetNIkQ++wX9aKuAB1bvKpNyXaP57TVqCMiISTHvVCFP4itZbT0ktSuitI6rYi1uoU55+q/RFpo+ONFREUKiqq7hwUBR8AK2AK+0q6uKSlKUISlKUISvLIDxANeqUIWFrND9RfKsTaMjP1ceJrbpQhaB0OvQWH/XdXM0lqPbT/AE0UUna8asfxcR51IqUIVdT8i9qCWt2ltmP1oZXT4HaGO7Far8mukVPzWl5djqeNXbzLCrPpUb4o39toPEVTg9wyKr+x5OQkomnMl3OOEkxVgv8Adxj0U8s1ra/3EqW6wR5Wa7fmEPUpBMr+CZ/EKsmoDz4utNTtxSxiWBOrnp/nJWHaFCp509rQ0UAoEla4lbWgtX0giRFXCIoCr3dLdZPHvNR/lV1g5q2FtG2JbnIOOKwj6RvvbkHvN1VM7q5WNGkdgqIpZmPAKoyT5VQultMNeXEly+Rt7o1P1Il9RO/6x7WNRTSdG2utat02E2y0Bp7IxPDZ3rUVQBgbgNwFfHzuCrtOxCoo4s7HCr4mvVS7k00Bzs7XTj0ISUi7ZSMO/wB0HZHax6qoWWAzyBvNd7eltFisxeM8hx+M1ONVNACytEhyCwy0je1I2927ugdgFbllob5e+ZN1qh3LwMzDpPVGOjr48MVsTQhhg8OkdY6j2VItCx4iHaSf0/SuktLPo0dXn8efn5vZ5zG4vb2tuzeN+/VxxG8owMCvtKVSTEpSlCEpSlCFXmsj81peNh6s0fNt7y8P8HnUb5Xp8WUSD9pPGPBFdz8Qtd/WiHnb62HRtyOe5Ng/oKjHK83oWY//ADP8Iv8AOpGgxxzN1D1aCVqODZn2UnMgA8A8geA8FWVWLyE2mdIXMnsW6p/4ku1/gqu2XBxVocgH09/7tt/zazLP2lrX0aWem8equWlKVdXGpSlKEJSlKEJSlKEJSlKEJSlKEJSlKEJVc8n0eUvJeJmvrp89gk2AO7cfOrFJqrNVNNpa6DFzJvGZnx0s73Emyg7WYgUqcBXJczlY1j2itjGeOzJcEeznMcX3iNo9gHXUBr68zyO8kp2pZGLuftN0DsAwAOoV8JrHnk6R2GS9Nuiw9Ts4Du0cT7dyyW1m80qQxfSSnZXqHSznsUZPhV3aJ0YlvBHDGMJGoUdZ6Sx7Sck9pNRHkx1e2IzdyD05hiIHisOcg97nDdwWp1XRXfZuhjqcyuKvq8OuT/T2W4D1Pf5L5UotI9mNR1AefTUesodqRR27+4bzUnqS1OyCyWDWlKUqkpEpSlCEpSlCFDbmz/2jbPFQ6D7zgn+EVBeWCP8A2e1foW4UH78bgflVraYsf2i/eH61A+UXRbT6NnVBl0CyqOnMTBzjt2Q1XyBJC6mvzRHKWSscftI8DVU3cr6XfVhchF4FvrqLpeBHH/dSFT/6gqASnbQMOkZ8DXR1I038j0nazMQIy3NSk7gEl9HaPYDg+Fc9ZzRwqu1vuLTgcW7iv05SvgNfa0FwSUpShCUrxJKFGWIUdZOB8a0p9YLZPXuYF96VB+bUIXQpXBk190evG/tf/GQ8O5q1JeVDRi8b6HwJb+EGlS0KlNKhTcsmih/vgPdFMf8Al1gfls0Z0Syt7sMn6qKRODHHIKeUqupeXSxHqxXb90OP4mFak3LxDj5uxumP2ubT/E1NLmjMqZtknd2WHkVaFKp+bl3mP0ejgO17gH4Klc265ZdIv6kdpEO6SRh5sB8KaZoxrCssuq2PyjPeKeaurSMuzDI3so58lJr8zppszWVnbqTzcCszfameRyD2hEI8XPVXR0hrppGdWWW+fZYFSkaJGCDuI9Fc8K48UQUBVGAOAqrNaWluixdDdNxSxzCW0AADECtcdWWxeq6erWgDe3KxH6JcPOfsZ3R97kY7gxrlu2BwJPAAcSScBR1knA8auDU3V35FahXxzr/OTN0bZHqj7KjCjuJ6add9m6V+k7ILQv8AvDq8PQsP1O8Br55c13lUAYAwBuAHDA6BX2scMu0qsODAHzGa27O0MjYHDpPUK6bSAFdS88IINF0NB23Fz07h+prrV5jjCgAcBur1WVI/TdVTgUCUpSmJUpSlCEpSlCF8IqOaRtObfHQd4/l4VJK1NJWm2m71hvH8qngk0Hbk1wqFQGuepj2btNAhe1YlmVRkwk7zuHGPpz0fnFDCrjKkEHxFfoeorpfk0s52LqjQSHi8J2M9671PkKZabu03acZoVtWG+3QsEM7dJoy2j3VfaE130jZqEhuC0S7hFKolUDoCk4dR2A13ZOWzSWN0NqvbsSnv3bddH/VMo4Xcv3kQ/ljNY25KG34vO7MOfylGardWtY2FTOlueQ6Ra4d3sVHLzlR0tJwuViHVHCg+LAkedci61gvpfpL26bs51lHkuBU1PJNJ/wAcv/l//nr3HySH616x92FB+bGjq1rOzmnNnuiPJrj3e5Vavo7aOXyx62YsfiTXpdEp7K+WatKPkmi+tdXDd3NL+SVmHJTa9Mt0f+8UfklJ1C0nMjmpxe12s7MR5NHkVViaPUdHkAP0rKtso6KtNeSyy6RO3fM/+HFZk5MtHjjb7XvSzN+cmKP6XKc3BP8A8Q2ZnYh8R7FVRsgdQry12g4uo+8P51ccWoVgo3WcPiu1/Fmt+DV62T1LaBe6JB8dmnC6Drd4Jp/VJHZiA7/hUWt6hOFbaPUuWP7oNbsOjpn9S2uH7oZP1UVeqqBwGO7dXo1KLpZrcVXf+p7Seyxo5n1VLQ6o3rcLOQe8Y0+DODW/Fyd3rcUiT3pf/YrVbNfamF1wDOvNVXfqG3OycB3D1qqyh5Lbk+tPAvcJH/PZraj5J2+tefhhA/ikarDrBPa7e4swX2VOznvI3+RFSdRgaMGVVY3vbJD9UpHDDyooZo/VSysp1eW4eWVDtKrAEKcY2ikScRncW4fGu3pnWOH5NLzcqlypAXO/0vR4Hf058K7NtZpGMIiqOwYz39ddnRGjwfTYZH1QfzpHxvjjIBaAdg276jyTRaYnStkeHvIIxLhjTdomnMrxovQfzabZI9FfRHHcBxNdqKEKMKMCvdKgc9zsCqmuqUpSmISlKUISlKUISlKUISlKUIXLv9EbR2kxk8R+orQ/ouT2PiP51I6VYbaHtFEwsBXATQsh9keP8qzLoE9LjwFdmlBtDyjQCiukdXriMbVu4lxxhk3E9iSDeD72e+uMmulsm0lxBcRSrxj3HJ7Du+IFWHWJ7VCwcopYbgxAJA6geIqq5032Pp4/nktCKaClJ49LeDonvzB5V3qERXt1cf1ax5pT+1uHI3dYQYJ8M1tw6lXDelLfMG9mNFCj8XHxFTGlJR57bye+nklNrDcIo2tHDSPN1fCijg1XkUbrl3PUyRjPiqjFapGONS2tW50cj7yMHrHH/OrkM2hg6vmqEtXmuHcAPIKOUrpS6CYeqwPfurVfR0g+ofDf+VXRKw5FQaJWvSvTREcQR3ivGaekX2lfM0zSoX2le47dm4KT4VvW+hWPrHZHmaY6RrcylAJWvYWRkb7I4n9KkaqAMDcBXiCAIuFGBWSs6WXTO5TNbRKUpUKclKUoQlKUoQlKUoQlKUoQlKUoQlKUoQlKUoQlKUoQlKUoQlKUoQlKUoQhrSuOmlKkZmkK1BxNbdv0UpUz8kwLdpSlVVIlKUoQlKUoQlKUoQlKUoQlKUoQlKUoQv/Z"/>
          <p:cNvSpPr>
            <a:spLocks noChangeAspect="1" noChangeArrowheads="1"/>
          </p:cNvSpPr>
          <p:nvPr/>
        </p:nvSpPr>
        <p:spPr bwMode="auto">
          <a:xfrm>
            <a:off x="120650" y="-1100138"/>
            <a:ext cx="2295525" cy="1990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4" descr="data:image/jpg;base64,/9j/4AAQSkZJRgABAQAAAQABAAD/2wCEAAkGBhQSEBQUEhIVFBQWGBcXFxQYGBoYGBoXFRQXFRgVGBoYGyYgGBwjGxoUIC8gIygpLS4sFx4xNTAqNSYrLCkBCQoKDgwOGg8PGiwlHyUsLC4vLTAtLCkpLCopLCwsKSosLCwsLCwsLCk1LCksLCwpLCwpLCwpNC4sLCwsLC8sLP/AABEIANEA8QMBIgACEQEDEQH/xAAcAAEAAgMBAQEAAAAAAAAAAAAABgcDBAUCAQj/xABREAACAQMABQgFCQQGBwcFAAABAgMABBEFBhIhMQcTQVFhcYGRIjJScqEUIzNCYoKSscFDorLRFTRTc8LhFhckRFTD8CWDk5Sz0uM1VWOEo//EABsBAAEFAQEAAAAAAAAAAAAAAAABAgMEBQYH/8QAOhEAAQMBBAYJAwMCBwAAAAAAAQACAxEEBSExEkFRYXGRExQygaGxwdHhIkLwBiNSFTMWQ1NicoLx/9oADAMBAAIRAxEAPwC8aUpQhKUpQhKUriHXSzErRG4RXU7J2shcjjhiNk44caa5zW5lSxwyS10Gk02Cq7dKxQXKOMoysOtSCPMVlpyjIINClKVrX2kYoU25pUiQfWdlRfNiBQkWzWveXJUYRdtz6q8B3s31V8z1AmovdcqNrwtlmvG4fMRkoD2yvsoPAnurl3WsmlLj6NILFD9Zj8om8ANmNf3qkbE9/ZCrvtcEJ/ccOHwMVJf9HpdvnvlkizHjgAw46E5o/VHXna6c12LRpMYlC7Q6VJ2T24O9e7f31WJ0DISWfSd6ZTxcT7A7hGuEA7MVmB0gn0WlmIHRNDDJ5lVU/GpBYXtxHn7qu+/4JcHnvoPTGm45Kz6VWi6e0wnB7CYfaSSM/uuR8K2f9PNIoPT0ZFJ2x3Oz5CSMfnSGzyDUnNvCzOyeO/DzVgO4AyeFfIp1YZVgw6wQR8KgS8qcq/S6Kul/u3ik/wAQrDLyh2MpzNZ30Lf2nydww+/AxNROjkH2q1HabM/DTHcQfCo81Y1a93fxxDMkiIOtmC/marxdaNHzHZbTU6J/ZueZbuZ3jVj4nxrs6J1e0VIdqN4bk+0ZxMT34Yg+VQF0mpvMrRbHZgKukJ/4t9SR6qV2d6kqB4nV0PBlOR8Kz1H4dUlgcyWbmAne0frwv3oTkd6kY+Fd2InA2gAekA5HgcCnMLvuHsoZmRg1idUb8COOrvHgvdKUp6gSlKUISlKUISlKUISlKUISlKUISsc82ypOGbsUZJ7hWSsF7epDG0krqkaAszscKAOkk0JRnio1pi+0hMrJbWvMq27nZJE2wDuyFUnZPbvro6M1PtYYkTmInZQAXaNSzHpYkgnjUI1g5ZZMf9nWTzA8J5PQQ/aWPIdh2nZqMza2y3APy6C/mB/ZpJHHF3c3EV2h77NQyyOJ0nAniPLBLNfDGM6OMtbTMNOJO8l2r8CtK+1t0dZMUMkKyHdzUK7chPUUiBYeIrj3PKTO+61sHA/tLlxCO/m123I7wKiNhrFaRjZjsbuFepYYgP3H31vRay2zdF0vvWz/AKZrRjssQ7RPKi5q03ra3H9to4lwJ8x6rcudIX8/019zKnjHaxhP/wCspd/EY8K04tX7cPttFz0n9rOzTPnrzITjwrL/AE7a9M7L70Ey/Epivo0zan/fLce8+wf3gKvMZZ2ZUWHNLeM3aJpuy8FvfKWxgbh1AYrwXJ4k1iiuom9S5t27poz+tbKWrH1cN7rKfyNWA+PUQs58E47TXcisVKztYyD6jeRrGYWHFT5GpA4HWoCxwzBXivoY9dfCKUqbkvYmbrNOdPZ5CvFKSgS6R2r65B4qD31oXGgbaT17aFj1mNCfPZzW9SkLQcwnNkc3smi5A1UgU5iM0J64ppU+AfHwrNBZ3Uf0elL0f3jJN/6iE10aVEbNEc2hW2XjamZSHnXzWCLSOk1xjSQcdUlrGfihWt+PWrSS8Xs5O+KVCfESsPhWqzADJIAHEncPE1w7zXa1Q7KyGZ+iOEGRj2eju+NQPstnaPqw71dhvO8ZDSMl3/UH0Uyi16uh69rA3uTuD5NDj41tLyiqPpLO5XrKCKUfuSbR/DVdXOmL99kQ2iw84yxx8+3pu78FEaer0kljgBSTwqcaO5LdpQb68nncj0o425iHhwAjAdh2lt/UKz5RZh2a/nFdDZXXm7GTRA35+BWT/WNZTSiOG8eG4JCiGWGX0mPBTGygj7pFdQ60SwSJHd2xXbYIk0R242ZjgDBwydxzW7oPU+0s8/JraONjxcDLkdRdssR2ZrU0uOd0jaRdEQkuG7x83H+8WPhWXLUYtOtdXZCH1ZK0EAE1yIoK4HwxqpHSlKmVFKUpQhKUqO3WkZJ702ifNxxqsksmcO6twSPHqgncW47jjG40xztFTQwmUmmQFSdgUiqm9b9O/wBIzkZzZxMRGnRK6nDTP7Sg7QQcNxbpGJxyl6XNto2QRtsSTFLeMjcQ0zbBI6iE2yPdqs2KRR+yka+SoP5CtKxRB5LnZBc3fVrdEwRR5u50+V5urrYwFjklc52YolLuQOJCjoG7J4cOutBtYwv0tvdRe/Cwq1NR9BczAJZFxPMqtJnioIysI6goO/rbaPTUkrnrV+qnMmc2JgLRhx3p9n/T0XRDpidLXTVuVDQ63WrftgD1MGX8xW9BpSF/UmjbudT+tXJPYxv68aN7yg/mK4umtX9HxwyTT2ltsRqzsxhTOFGT9XJPR5Usf6tJNHRcikf+m4vteRxofZV+K+k1z9EWiqrOIliMrGTml3Kin1Ix3LjJ6SSa367aNxcwOcKE6ti4+ZjWSFrTUA55VWKS0RvWRG71B/MVgbQsB/YReCKPyFblKcWg5hI2R7ciVpJoeJfVVk9x5E/hYVmFuw9W5ul7rmY/BnIrPSm9EzYFILVMPvPMr4txcj1b65+8Y3H70ZoNJXw4XaP2SW0R+KbJrFdXax4zkljsqigs7N7KqN5NZ00XfEbXyLC9RnjEn4fVB7NqonNiaaH19Fbh63MNJgqN4b6+i8HWDSA+pYyDq2ZUPwJFehrddD1tHQv/AHdwV/iFY4psllIZHQ4dGGGU4yAR2jeCNx6CayU4RgirXHmoXTlp0ZI213inkQn+m0g9bRco92dG/Svo16Xp0fejuCN/KvlYrq5WNGdzhVBJPYKXQcPvKQTRuNOib3V916blCg21T5Leh3yEQxJliOgDb31sf9oz+qsVmh4F/nZsdeyPQB7DWXUTV13BvJl+emHog8IoT6qDPSRvPf31OYdFqPWOfgKx5LZISQ12C6iG6rM0BzmDS4khQSLk/jkObmWe7bqdiEHciYA86lWjNW1iXZjjSFepVA88cfGu6iAbgAO6vtUy4nErUa0NFGigUUuYRHprRSknZPyo7+HOCDC+OCfOrNqvtdbGKS12pJ1tnjYSQ3JbZ5uVeBB6c8COkGq+0RyvaUAIMkE2ycB5ISA49pShQkd6jjT2NLsAnmVrG1caL9BVHGR4dJmRwDFcRrEj+w8eWEZ7G9Ig9eB31l/r1vUYCS1tnJ3BEaQOxO4BR6RJ8KtPVvSkt5bbdzZPak4xHIysTjeGGMMuDj1gpyOHTTJIzgDmFas1oaKkYgih+OBA8l3aUpSqNKUpQhKiutz/ACae2vBuCtzM3bFJwP3WGfGpVXA1m0f8oltYSMpzhmk92JdwPezqPOopgSzDPCnGqu2FwbMNLs0NeFDX43qJcs83/wBOGfRNyTjoJERCn94+dQfWFwLdgeDNGp7mlQH4ZqxuWXRjPZRTqCfks8cz43nmt6SHwDBu5TVd6asvlFs6IwywDI2d2QQynPUcfGtiy1dC9oz+Fxl7UZa4ZHdnDwNSrxFKr225VWCrzmj7jaAGdlomGcb8emN2aztytRjjY334Iz+UteaG6LaM4ncl1AttnOUjeYU7qA8sd2fkcEA4XFzFG/uDMhHmq/GscnLJEB/UL/P90v6OajWuGu39JRxJFY3KPFNHKryBVX0chgcngVJ8QKt3fdtpbaWOkjNAQmT2qLonaLxWh1hZqUpXqy8vSlKUISlKUIWxqkFOkpNsemLdTET0DnWEuO3fFnsqe1Wk9uSyujtHKhJSRcZUkYIwdzKRuKnca2zrFpDGzztqPtiF9rv2TJs5qm+NwcaCq6SyW6ERBrzQjj6LJrnGP6Rtym5uYk53tTnAIs/eMmO41rViggILM7tJI+C8jn0mI4cNyqOhRuFZaniYWtxWRbrQ2eXSblklcnTMHPz2lpndPMu3/dp6Tf8AXZXWrjS3SxaXsXchUCy+kxAAOy28k8OiorW4iE0U11MD7Uyu88groRAAABgDgK+1BNJcr1sMi1jkuW9oDm4s9rvvPgpqJaW12vrnIaUW8Z+pBkNj7Up9L8OBWGyF78guxkmZH2j7qzNO67WlodmaYc5/ZIC8n4V4fexUG0ryr3MuRaQLAv8Aazek/eIxuB7yah+jrbbcpawvNJ9YRKXOet34DvY1OdCckdxLhruUW6dMUWHlx1NIfRU+6G76ZPPZbIP3n47Bmo2unm/ttoNp/PdQS8uDJKGnkkuZ2Pohsu+T0Rxj1e4CpdoLkvvLnDTn5HEeg4ecju9WPxyR1VZmitW7LRsTOiRwKB6c8jDaPvyOc+Gcdlcm65ROd9HR1ubjo+USZith2gkbcu/oUDvrFmvi0TNpZmhjP5H88qq1HYWA6Up0j4clq6L5JILTbkjvbqI4y8u3ErBRx+cMeVHXgiuNeaXujIi6Iv7udVb057jm3tsb8qjNHtynPSuR1Hq6UuhnuGD38zXJG8RY2LZD9mIbmPa5Y91dQLgYAwBux1dnZWUb0dFgxxedpwHcPdXgwcFs6q6/SNKtrpGNYZ23RSocwTkdCk70f7B49HQKkc2lfk8gSc/NucRzHgGP7KTqPstwPA7xloPpnRS3MLRNkZ3qw3Mjjejqegg4Nbs+nzc6uc9JgyNGI34fTLIInPZ6Sk+IrXsVvNpic44ObnsKms8QfM2IjBxA3iuvuVg5pUM/oDvpWh0rv4+Kl6nF/qeHypnXnYGc434xns6q9Uqws1eXQMCCAQRgg7wQeII6arXSHJC0cjNo+4WONjn5NMpeNSTv5t1O0g7MH9KsylOa9zDVpUcsTJW6LxUKnrnUjSicILWT3bhh/HEtan+i+lv/ALch7rmL9auylWOuTfy8ln/0mx/w8T7qkf6A0mOOjH8LiE+W+g0Rfj1tGXA914W/5gq7qU4W2bb4JhuayH7TzK/Pp0uRO0DW10syjaaPmSzBTjDYQtu3jfwr2b+T/gr7/wAtJ/KrJ03owtpuBo+L2cyy54bMc8Rj8dqRvDNdgaFb2l+NL1+XcoHXLZgdfP4VPrfSf8Fej/8AWl/QV9N+wGWtrte+2mH+GriGhD7Q8v8AOn9C/b+H+dHX5dyYbls2/n8KmH07Evrc4nvRSr+aVjGtFr/bp45H5irobRL9DA+Jrn3uryuMS26SD7SK/wCYNO/qEmwJhuSD+TvD2VU/6S23/ER/iry2tFqP94j8yfyFTmXk/sw5ZIBC5GMxgKD3owKHxWtddVXjOY1sJRnOJrKNT+ODZHjsGo5LymHZYD30/OaUXFZ9b3eChDa5Wg/a57lc/wCGti304JPoobmX3IJG/SrAg0vcw8dGQsOk20yfBJUQ/GssnKZbx/1iC7th1yQMV/FHtKfA1lzX5b25QeNfJWG3BZP5u5j2UIjjuW9XR94e+NU/jcYrk6y6rX9wqAaMlyjBgWeMgg7ipAbgd3T0Vbej9ftHzY5u9gJPAFwjfhfBruJcKy7QZSvHaBBHnwrJl/UduP0OYBuoVehuWyxOD21qN6pnRXJZfygc5zNqvUTzrjd0KmF82qXaK5HrSPDXDSXTdUh2Y89kaYHgxaujpLlKtUYxwbd5MP2dsu2AftSeoo8TjHCuRPpTSd1xeOwjP1YvnpyOoyN6KdHqjNVbRbbbKP35NAbMjyGKvR2aGPsNx/NalV9pWy0dEBI8NtGPVjACk+5Ggy3gKjtxrzdXGRY2nNoeFzd5Ud6QL6TdYLEDsqPhdH2TlmbnLg72di1xcHtJ3lf3RXR1e1pjvDIEWRGjIykg2WKtwcDJ3EgjwrP+mNpfGwn/AHO9B64q3oOI0jl+a15XVgSOJb2V7yUcDL9Gv93CPQUeBrc01pNba3eUrkIu5RuySQqoOrLECt+udrDon5TbSQ7WyWA2W44ZWDqSOkZAzVXpTLI0zGoqK8NdPhJSgwWlZ6qq45y8PPzMMtknm0z9SJM4UDr4njmvWhJClzcW6MzRRCJl2mLFGkDExBjvKhQrAEnG1jgRjEh0k4CMLaHdhplLSk9qRkAD7xPca6mjNGJbxlVJOSXeRjlnY72kc9Z8gBjcBWpbbREYujbQnVTIfmSwbustsbM6W0O7q1+FuPIFBJOABkk8ABvJNcDVwm50ZDbxKc3V3POoO4CBZ2O23UM4x14ro2GizpPJYldHIcu4yDdFTvjjxv5kHi49Y7l3ZNTrQeiBHtSMoV3CgKAAI4kGI4VA3AKOOOknsq9dlhfGwl+Glq2D3K6OCYRP6b+OW92ruGfhrXT5odVK90roaKhUpSlKEiUrl6zaSaC1lkTe4GEGM+m5CJu6d5G6o4kWml37ds/Yf8lH51E+XRNKE8FdgsZlZp6bWitPqNK0pWmG8Kb1iuLpUA2mAycAdJPUoG8nsFRZLrS59Ew2y53c5tEhftbO1v7q6cFpDZoZ7mcM/B7iZgv3UzuRfsr8aGyF2QPfgiSzNhFXvB2Bpr45Dz3LtA1raS0pFbxNLPIscajLOxwB/M9g3mobpnlGYg/JI1WNRlrqfKRgDiUj3O/e2wvUTXD0Nq4+lpVnuy8lqpDK0owZyMYEceAIoMgEkDL4GcjJMYtLHP0GYnXTIcT6ZqmRQVKmmrUzXJe9ZCgmCrAjDDC3QsVZh0NIzM+OhdgcQa71fAK+1Oq5NUpSlCRKUpQhfCM8awSWCH6o8N35VsUoQubJoYfVYjv31qy6LccBkdn8q7lKEKBaX1PtLjPP2sbMeLbOy/4lw3xqr7nUFIbia1WR0Y4liJJMc0O0DzcqfWKOMHHRg4r9FSQhhhgDVYcrGjRFNo2dDg/KeZ7dmZd4z1eifOhOBK8aq6TjlhKxxrC0Tc3LCoAVHHVgYKniD+uaiWs0lybuSGW5kEeA8aR4jVo2yMMV9Jipyp39R6a6GopxpDSa9G3GfE7dfOUIYubIjiRcKe4LG3wP51yBjENsfG3ZrxIw0vhbt2ljp4+kbUEgU44LhwW6oMIoUdQH/WayW1+YLm3lHDnFiftjlOyc9x2W71pWvzPPXFvAu9mlRmHSI4ztsx6twx41M36idLLGvDWu9vQRtsUgNAKYcdXirYpSuel9LcOYrGITuDh5idm3iP25B67D2EyevFYkMEk7tGMVK82JAzWxfX8cKF5XCLwyekngoA3sT0AZJrLozVGW+Ie8VobQHK2p9GSb7Vxj1E6ouJ+tjhXb1e1DjhcT3Dm6ueiRwAsf2YI+EY7d7HpNSmussN1MgIfJi7wCgdJXJeY4gqhVACgAAAYAA3AADgK9UpW0o0pSlCEpSlCFp39jzrxZ9RH5wjrZR6A8GO13oK5OsWvVtZtzbFprgjK20K85Ke0gbkHaxAqRVW2lNSI45ZGsbqe2aRi0mCs0bOeLbMoJz2hhTTHI4HogCd+ATnPwAOQWR9YtJ3PqrFo+M9eLi4x44jTxDYrmyaA2X5yRpLiQcJpmMjjPHZB9GP7gFJ/6QtkLvJa3KKMsWzbPgfaJaPzx31ytGcrVpIPnFmh7Sm2mex0znyFcxeEN5ZSDDY3L3PepY9F3ZXrTmhnmeJ0kUGIluakTnIXPQXTIyR0Zz3V2bblA0jFunsYbge1bymNsdexKDk9gNbVhpq1uR81NDL2KylvFfWHiK2ZNHqegj/rtrPgvC0WUdGMhqI/8KV0bXYlLXlfs84uFuLRuHz0LBc9jptDHacVJ9F6xW1yM29xFL2I6sfEA5HiKiEmiz0EEdRrh3+pVvIcvbJn20Gy2evaTBrUjv0f5jOR9D7qI2fYVblKp+20ZcQf1bSF1EOhHYToPuyjd5107fXDSkPrpaXajq2reQ/xJ8BWjHellf91OOHwojC4KzaVAYOV2Jd13aXVr1vsc7EPvx5P7tSTQ+ulldbre7hkPshwH/A2G+FaDXteKtNRuUZaRmu1SlKcmpSlKEJVZcsEpe40XAvEztOexYQu/4tVm1TmldIi70zcyg5itUFqh6NvJaYjtByO7FKlC0tSIv9v0m3Rzka+IDk1q67T7d/EnRFCzH3pnAA8krq8ndufk8k543M0koz7G1sp+R865z6pyTXVzcXUgggZ87IYB2jjGwu0+cRpgZ69/RXIyyMNskkJyw78Bh4rasErIJWSPGAx9vGi5dhZS3TmO3wApxJMRlI+we2/2R44qVQwWei48k5lfix9OeU9g6uwYUdPXXLutbgEEOj41SNRgTFcIP7pD6/vNge9XBl9EmRi8kjEDaPpSOxOFQd5wAowOykLHy/ScBs1njs4eGtb5gtN5nppzoRjHu3D1PdsXWluLvStwlpExgWTeyoclIVI25JXHH2Qi4BLAZPGr20RoqO2gjghXZjjUKo7B0nrJ4k9JJqvtStXDZxF3/rEuGlYdGPViU+yvDtOT01O9G6T2vRc7wM56wOOa66z2Dq0IoBvXKWmaKSUiIUaMBtO87z8LpUrS0XpHn1Mi/RkkRn2gu4v3E5x2DPTW7Sg1FQonsLDouzSlKUqalKUoQlKVgvLkRoWPgOs0oBJoELT0vf7I2FO88T1Cqi1q5WEiJjs4/lDjIMp+iB7CPpMdhA7TXvla1oZVW1RvTmBeYjiIs42ezbOR3Keuqv3AdQH5U6e0dB+2zPWVpWC7utAySGjVu3Gnbu8kQTI1y7NhItrCbR9mJBs+Jzu4mpS2qukVA/2OMjqWdMjswa7nJVq1zcPyuQfOTD5sH6kOd3i5G0ezZ7an1U3wNlxkFTxPuj+qy2VxZZHUbwbU78lS1zq1dN9JoyQ9o5tj4FWzXyCPSEP0Eek48fVKGVPBXJHlV1iM9R8q9C2b2T5GmdUjpTVszHIpkt7zTf3WtO/RAPMUKqKHXzSkX0tjJMvW1tLC3muV+FSGw5QmYAz6NvYs/WELOnfnAPwNT4Wj+w3ka+/I39hvKq77qsz/ALacMPjwVA2gk1Ap+b1Eodc7GQ7JnRG9mUGJu750D4V01tI3GUOR1qcj9RXSu9HBxsyxBweIdNoeTCuBNqFZE7SQ8w/tQO8JH4CB8Kz5LiYew894r7JwtG0LZfRh6G/SuFpXUiCbJkt1J9tRst5rgnxrfOq9yn0GkZgPZnSOcfiwrfHNeWm0lF61vbXI64pGhbHuygjPcapm6bXCdKM8jQ+NFIJmHNcK00Dd2v8AU9JXEQ6I5cSp4K24eArpWOu2mLc4nht71OlozzUvxwvhs+NbT63Kn9ZtbqD7TQmSP8cO2K9x6xWEmNm6gyeA5xVPkSCO4inC2XhBg8E8R6j3RoRuXZ0dyr2b4W4E1m53bNxGyLnskGUx2kjwqSQ6wWzptrcwMntCVCvmGxUQWwR1yj7SnpGGXzG6uTfajW8udu3hYnp2Qrea4PxqzHfoykZyPofdMNn2Fb2uvLDbwAw2cqTXDbg65eKP7RKZ5xupFzv446a5X5QIYrS3hMYuGZDJMcTNtAmafmx6gA6WOeAAqVzaNtdGQmQpHCo+sMF2Psgn0mPZnyrjWWjtJXYe5hRLZpBsRvMSHSHOcRqFOyWO8u3HdjcM1bit01qr0DKDadv5ic0hjaztFSDSOn4LFEgQF5FQKkCYyFUYBc8EHaePQDUQ0hdS3LbVywYA5WFciJe3B9dvtN4AVz9XNXbucy81JAI0cqZ8Owlcesyk+k/vHHHdUil1D0iq7Ya1dQMnLPGcAZJ9IbIHjVdl2Pixbiduv4/MV0d3Wm7YCHTEl3D6R78TyXKZgASdwHE9QFcNL+V5VmjkaLmyTEQATwwXIbdv347KxyXb3KjaGxH0gHO3g7ugYX862AKdG0wmv3eXyutfo25tCP2+8aXkaDxO4Y9G7170iqbrrJOFUCGPaLE4ABxxqxtKyT8xaQyuA8xSOd1GN5ChgvUDlvLqOKhPJ5oT5Tfc6w+atcHsMzD0R90el34qea6NsxRSf2cyN5A/5VvAymyOe9xx8vlca5tnF6MigaAAabfqocca5GnJWVbwKiKijCqAoHUAMAeVZK+A19pywCSTUpSlKEiUpShC1tI6SjgjMkrhEHEn8gOk9gqNPpR5ztsDHH9RD62D9d+on2egcd/DlKhm0hcm5cu1uwEER9QB8lZMdJAwe8g9VYNeNJGDR1zIpw2wVU/akIjB7wWz4VLZKvrKcAK07syVbtcTYAIhi4gEnUKioA27z3DfTmntK/KbuafodyE7I09GMfhGfGueto00kUCetNIkQ++wX9aKuAB1bvKpNyXaP57TVqCMiISTHvVCFP4itZbT0ktSuitI6rYi1uoU55+q/RFpo+ONFREUKiqq7hwUBR8AK2AK+0q6uKSlKUISlKUISvLIDxANeqUIWFrND9RfKsTaMjP1ceJrbpQhaB0OvQWH/XdXM0lqPbT/AE0UUna8asfxcR51IqUIVdT8i9qCWt2ltmP1oZXT4HaGO7Far8mukVPzWl5djqeNXbzLCrPpUb4o39toPEVTg9wyKr+x5OQkomnMl3OOEkxVgv8Adxj0U8s1ra/3EqW6wR5Wa7fmEPUpBMr+CZ/EKsmoDz4utNTtxSxiWBOrnp/nJWHaFCp509rQ0UAoEla4lbWgtX0giRFXCIoCr3dLdZPHvNR/lV1g5q2FtG2JbnIOOKwj6RvvbkHvN1VM7q5WNGkdgqIpZmPAKoyT5VQultMNeXEly+Rt7o1P1Il9RO/6x7WNRTSdG2utat02E2y0Bp7IxPDZ3rUVQBgbgNwFfHzuCrtOxCoo4s7HCr4mvVS7k00Bzs7XTj0ISUi7ZSMO/wB0HZHax6qoWWAzyBvNd7eltFisxeM8hx+M1ONVNACytEhyCwy0je1I2927ugdgFbllob5e+ZN1qh3LwMzDpPVGOjr48MVsTQhhg8OkdY6j2VItCx4iHaSf0/SuktLPo0dXn8efn5vZ5zG4vb2tuzeN+/VxxG8owMCvtKVSTEpSlCEpSlCFXmsj81peNh6s0fNt7y8P8HnUb5Xp8WUSD9pPGPBFdz8Qtd/WiHnb62HRtyOe5Ng/oKjHK83oWY//ADP8Iv8AOpGgxxzN1D1aCVqODZn2UnMgA8A8geA8FWVWLyE2mdIXMnsW6p/4ku1/gqu2XBxVocgH09/7tt/zazLP2lrX0aWem8equWlKVdXGpSlKEJSlKEJSlKEJSlKEJSlKEJSlKEJVc8n0eUvJeJmvrp89gk2AO7cfOrFJqrNVNNpa6DFzJvGZnx0s73Emyg7WYgUqcBXJczlY1j2itjGeOzJcEeznMcX3iNo9gHXUBr68zyO8kp2pZGLuftN0DsAwAOoV8JrHnk6R2GS9Nuiw9Ts4Du0cT7dyyW1m80qQxfSSnZXqHSznsUZPhV3aJ0YlvBHDGMJGoUdZ6Sx7Sck9pNRHkx1e2IzdyD05hiIHisOcg97nDdwWp1XRXfZuhjqcyuKvq8OuT/T2W4D1Pf5L5UotI9mNR1AefTUesodqRR27+4bzUnqS1OyCyWDWlKUqkpEpSlCEpSlCFDbmz/2jbPFQ6D7zgn+EVBeWCP8A2e1foW4UH78bgflVraYsf2i/eH61A+UXRbT6NnVBl0CyqOnMTBzjt2Q1XyBJC6mvzRHKWSscftI8DVU3cr6XfVhchF4FvrqLpeBHH/dSFT/6gqASnbQMOkZ8DXR1I038j0nazMQIy3NSk7gEl9HaPYDg+Fc9ZzRwqu1vuLTgcW7iv05SvgNfa0FwSUpShCUrxJKFGWIUdZOB8a0p9YLZPXuYF96VB+bUIXQpXBk190evG/tf/GQ8O5q1JeVDRi8b6HwJb+EGlS0KlNKhTcsmih/vgPdFMf8Al1gfls0Z0Syt7sMn6qKRODHHIKeUqupeXSxHqxXb90OP4mFak3LxDj5uxumP2ubT/E1NLmjMqZtknd2WHkVaFKp+bl3mP0ejgO17gH4Klc265ZdIv6kdpEO6SRh5sB8KaZoxrCssuq2PyjPeKeaurSMuzDI3so58lJr8zppszWVnbqTzcCszfameRyD2hEI8XPVXR0hrppGdWWW+fZYFSkaJGCDuI9Fc8K48UQUBVGAOAqrNaWluixdDdNxSxzCW0AADECtcdWWxeq6erWgDe3KxH6JcPOfsZ3R97kY7gxrlu2BwJPAAcSScBR1knA8auDU3V35FahXxzr/OTN0bZHqj7KjCjuJ6add9m6V+k7ILQv8AvDq8PQsP1O8Br55c13lUAYAwBuAHDA6BX2scMu0qsODAHzGa27O0MjYHDpPUK6bSAFdS88IINF0NB23Fz07h+prrV5jjCgAcBur1WVI/TdVTgUCUpSmJUpSlCEpSlCF8IqOaRtObfHQd4/l4VJK1NJWm2m71hvH8qngk0Hbk1wqFQGuepj2btNAhe1YlmVRkwk7zuHGPpz0fnFDCrjKkEHxFfoeorpfk0s52LqjQSHi8J2M9671PkKZabu03acZoVtWG+3QsEM7dJoy2j3VfaE130jZqEhuC0S7hFKolUDoCk4dR2A13ZOWzSWN0NqvbsSnv3bddH/VMo4Xcv3kQ/ljNY25KG34vO7MOfylGardWtY2FTOlueQ6Ra4d3sVHLzlR0tJwuViHVHCg+LAkedci61gvpfpL26bs51lHkuBU1PJNJ/wAcv/l//nr3HySH616x92FB+bGjq1rOzmnNnuiPJrj3e5Vavo7aOXyx62YsfiTXpdEp7K+WatKPkmi+tdXDd3NL+SVmHJTa9Mt0f+8UfklJ1C0nMjmpxe12s7MR5NHkVViaPUdHkAP0rKtso6KtNeSyy6RO3fM/+HFZk5MtHjjb7XvSzN+cmKP6XKc3BP8A8Q2ZnYh8R7FVRsgdQry12g4uo+8P51ccWoVgo3WcPiu1/Fmt+DV62T1LaBe6JB8dmnC6Drd4Jp/VJHZiA7/hUWt6hOFbaPUuWP7oNbsOjpn9S2uH7oZP1UVeqqBwGO7dXo1KLpZrcVXf+p7Seyxo5n1VLQ6o3rcLOQe8Y0+DODW/Fyd3rcUiT3pf/YrVbNfamF1wDOvNVXfqG3OycB3D1qqyh5Lbk+tPAvcJH/PZraj5J2+tefhhA/ikarDrBPa7e4swX2VOznvI3+RFSdRgaMGVVY3vbJD9UpHDDyooZo/VSysp1eW4eWVDtKrAEKcY2ikScRncW4fGu3pnWOH5NLzcqlypAXO/0vR4Hf058K7NtZpGMIiqOwYz39ddnRGjwfTYZH1QfzpHxvjjIBaAdg276jyTRaYnStkeHvIIxLhjTdomnMrxovQfzabZI9FfRHHcBxNdqKEKMKMCvdKgc9zsCqmuqUpSmISlKUISlKUISlKUISlKUIXLv9EbR2kxk8R+orQ/ouT2PiP51I6VYbaHtFEwsBXATQsh9keP8qzLoE9LjwFdmlBtDyjQCiukdXriMbVu4lxxhk3E9iSDeD72e+uMmulsm0lxBcRSrxj3HJ7Du+IFWHWJ7VCwcopYbgxAJA6geIqq5032Pp4/nktCKaClJ49LeDonvzB5V3qERXt1cf1ax5pT+1uHI3dYQYJ8M1tw6lXDelLfMG9mNFCj8XHxFTGlJR57bye+nklNrDcIo2tHDSPN1fCijg1XkUbrl3PUyRjPiqjFapGONS2tW50cj7yMHrHH/OrkM2hg6vmqEtXmuHcAPIKOUrpS6CYeqwPfurVfR0g+ofDf+VXRKw5FQaJWvSvTREcQR3ivGaekX2lfM0zSoX2le47dm4KT4VvW+hWPrHZHmaY6RrcylAJWvYWRkb7I4n9KkaqAMDcBXiCAIuFGBWSs6WXTO5TNbRKUpUKclKUoQlKUoQlKUoQlKUoQlKUoQlKUoQlKUoQlKUoQlKUoQlKUoQlKUoQhrSuOmlKkZmkK1BxNbdv0UpUz8kwLdpSlVVIlKUoQlKUoQlKUoQlKUoQlKUoQlKUoQv/Z"/>
          <p:cNvSpPr>
            <a:spLocks noChangeAspect="1" noChangeArrowheads="1"/>
          </p:cNvSpPr>
          <p:nvPr/>
        </p:nvSpPr>
        <p:spPr bwMode="auto">
          <a:xfrm>
            <a:off x="120650" y="-1100138"/>
            <a:ext cx="2295525" cy="1990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152400" y="304800"/>
            <a:ext cx="8721582" cy="6189821"/>
            <a:chOff x="152400" y="304800"/>
            <a:chExt cx="8721582" cy="6189821"/>
          </a:xfrm>
        </p:grpSpPr>
        <p:grpSp>
          <p:nvGrpSpPr>
            <p:cNvPr id="20" name="Group 19"/>
            <p:cNvGrpSpPr/>
            <p:nvPr/>
          </p:nvGrpSpPr>
          <p:grpSpPr>
            <a:xfrm>
              <a:off x="1143000" y="3352800"/>
              <a:ext cx="1752600" cy="1617821"/>
              <a:chOff x="762000" y="3886200"/>
              <a:chExt cx="2264494" cy="2227421"/>
            </a:xfrm>
          </p:grpSpPr>
          <p:pic>
            <p:nvPicPr>
              <p:cNvPr id="23558" name="Picture 6" descr="http://keep3.sjfc.edu/students/amr06221/e-port/resources.g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0" y="3886200"/>
                <a:ext cx="2264494" cy="1962150"/>
              </a:xfrm>
              <a:prstGeom prst="rect">
                <a:avLst/>
              </a:prstGeom>
              <a:noFill/>
            </p:spPr>
          </p:pic>
          <p:sp>
            <p:nvSpPr>
              <p:cNvPr id="5" name="Rectangle 4"/>
              <p:cNvSpPr/>
              <p:nvPr/>
            </p:nvSpPr>
            <p:spPr>
              <a:xfrm>
                <a:off x="1219200" y="5867400"/>
                <a:ext cx="85151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hlinkClick r:id="rId3"/>
                  </a:rPr>
                  <a:t>resources.gif</a:t>
                </a:r>
                <a:endParaRPr lang="en-US" sz="1000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52400" y="381000"/>
              <a:ext cx="2457450" cy="2151221"/>
              <a:chOff x="152400" y="381000"/>
              <a:chExt cx="2457450" cy="2151221"/>
            </a:xfrm>
          </p:grpSpPr>
          <p:pic>
            <p:nvPicPr>
              <p:cNvPr id="23560" name="Picture 8" descr="http://t2.gstatic.com/images?q=tbn:ANd9GcQAQsKQN2ZR82oaOx-AZ9vF4p-pMjC_RZ7ZbX0mY6Q1UZvILo_o4Puexo0d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2400" y="381000"/>
                <a:ext cx="2457450" cy="1857376"/>
              </a:xfrm>
              <a:prstGeom prst="rect">
                <a:avLst/>
              </a:prstGeom>
              <a:noFill/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09600" y="2286000"/>
                <a:ext cx="1311578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hlinkClick r:id="rId5"/>
                  </a:rPr>
                  <a:t>human_resources.jpg</a:t>
                </a:r>
                <a:endParaRPr lang="en-US" sz="10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191000" y="990600"/>
              <a:ext cx="1447799" cy="1509355"/>
              <a:chOff x="3429001" y="1447800"/>
              <a:chExt cx="1959040" cy="2042755"/>
            </a:xfrm>
          </p:grpSpPr>
          <p:pic>
            <p:nvPicPr>
              <p:cNvPr id="23562" name="Picture 10" descr="http://www.almightydad.com/wp-content/uploads/2011/04/resources01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29001" y="1447800"/>
                <a:ext cx="1959040" cy="1828800"/>
              </a:xfrm>
              <a:prstGeom prst="rect">
                <a:avLst/>
              </a:prstGeom>
              <a:noFill/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3738278" y="3244334"/>
                <a:ext cx="101341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hlinkClick r:id="rId7"/>
                  </a:rPr>
                  <a:t>resources01.jpg</a:t>
                </a:r>
                <a:endParaRPr lang="en-US" sz="10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962400" y="3048000"/>
              <a:ext cx="1779614" cy="1694021"/>
              <a:chOff x="3962400" y="3810000"/>
              <a:chExt cx="1779614" cy="1694021"/>
            </a:xfrm>
          </p:grpSpPr>
          <p:pic>
            <p:nvPicPr>
              <p:cNvPr id="23564" name="Picture 12" descr="http://crown.ucsc.edu/advising/images/resources-1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962400" y="3810000"/>
                <a:ext cx="1779614" cy="1381125"/>
              </a:xfrm>
              <a:prstGeom prst="rect">
                <a:avLst/>
              </a:prstGeom>
              <a:noFill/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4343400" y="5257800"/>
                <a:ext cx="98616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hlinkClick r:id="rId9"/>
                  </a:rPr>
                  <a:t>resources‑1.jpg</a:t>
                </a:r>
                <a:endParaRPr lang="en-US" sz="1000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400800" y="4114800"/>
              <a:ext cx="2362200" cy="2379821"/>
              <a:chOff x="5867400" y="1143000"/>
              <a:chExt cx="3067050" cy="3218021"/>
            </a:xfrm>
          </p:grpSpPr>
          <p:pic>
            <p:nvPicPr>
              <p:cNvPr id="23566" name="Picture 14" descr="http://www.optionstradingclub.com/wp-content/uploads/2010/02/Resources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867400" y="1143000"/>
                <a:ext cx="3067050" cy="2924176"/>
              </a:xfrm>
              <a:prstGeom prst="rect">
                <a:avLst/>
              </a:prstGeom>
              <a:noFill/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7010400" y="4114800"/>
                <a:ext cx="90601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hlinkClick r:id="rId11"/>
                  </a:rPr>
                  <a:t>Resources.jpg</a:t>
                </a:r>
                <a:endParaRPr lang="en-US" sz="1000" dirty="0"/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 rot="5400000">
              <a:off x="1981200" y="2743200"/>
              <a:ext cx="914400" cy="1588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743200" y="1600200"/>
              <a:ext cx="1447800" cy="76200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667000" y="2209800"/>
              <a:ext cx="990600" cy="685800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2971800" y="3733800"/>
              <a:ext cx="685800" cy="158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4001294" y="2628106"/>
              <a:ext cx="533400" cy="158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0800000" flipV="1">
              <a:off x="5867400" y="1905000"/>
              <a:ext cx="1143000" cy="533400"/>
            </a:xfrm>
            <a:prstGeom prst="straightConnector1">
              <a:avLst/>
            </a:prstGeom>
            <a:ln w="412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 flipV="1">
              <a:off x="5943600" y="2438400"/>
              <a:ext cx="1219200" cy="685800"/>
            </a:xfrm>
            <a:prstGeom prst="straightConnector1">
              <a:avLst/>
            </a:prstGeom>
            <a:ln w="412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990600" y="5410200"/>
              <a:ext cx="35052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Resources</a:t>
              </a:r>
              <a:endParaRPr lang="en-US" sz="6000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086600" y="304800"/>
              <a:ext cx="1787382" cy="2030892"/>
              <a:chOff x="6245082" y="26508"/>
              <a:chExt cx="2857500" cy="2857500"/>
            </a:xfrm>
          </p:grpSpPr>
          <p:pic>
            <p:nvPicPr>
              <p:cNvPr id="52" name="Picture 51" descr="http://ts3.mm.bing.net/images/thumbnail.aspx?q=1131007516782&amp;id=8d5ef24e78f3eb383a69a1ac3b039ecf&amp;url=http%3a%2f%2fwww.med.navy.mil%2fsites%2fnhoh%2fStaff%2fPublishingImages%2fj0439356.jpg">
                <a:hlinkClick r:id="rId12"/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5082" y="26508"/>
                <a:ext cx="2857500" cy="2857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3" name="Rectangle 52"/>
              <p:cNvSpPr/>
              <p:nvPr/>
            </p:nvSpPr>
            <p:spPr>
              <a:xfrm rot="19143995">
                <a:off x="7554804" y="1732297"/>
                <a:ext cx="119295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u="sng" dirty="0">
                    <a:hlinkClick r:id="rId14"/>
                  </a:rPr>
                  <a:t>www.med.navy.mil</a:t>
                </a:r>
                <a:endParaRPr lang="en-US" sz="1000" dirty="0"/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 rot="5400000">
              <a:off x="7658100" y="3238500"/>
              <a:ext cx="1447800" cy="1588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91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"Educational technology is the study and ethical practice of facilitating learning and improving performance by creating, using, and managing appropriate technological processes and resources" (Januszewski &amp; Molenda, 2008, p. 1). (Italics added for emphasis)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Cobb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"Educational technology is the study and ethical practice of facilitating learning and improving performance by creating, using, and managing appropriate technological processes and resources" (Januszewski &amp; Molenda, 2008, p. 1). (Italics added for emphasis) </dc:title>
  <dc:creator>install</dc:creator>
  <cp:lastModifiedBy>install</cp:lastModifiedBy>
  <cp:revision>12</cp:revision>
  <dcterms:created xsi:type="dcterms:W3CDTF">2011-09-20T18:28:03Z</dcterms:created>
  <dcterms:modified xsi:type="dcterms:W3CDTF">2011-09-21T11:35:33Z</dcterms:modified>
</cp:coreProperties>
</file>